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94" r:id="rId5"/>
    <p:sldId id="297" r:id="rId6"/>
    <p:sldId id="309" r:id="rId7"/>
    <p:sldId id="295" r:id="rId8"/>
    <p:sldId id="298" r:id="rId9"/>
    <p:sldId id="306" r:id="rId10"/>
    <p:sldId id="310" r:id="rId11"/>
    <p:sldId id="300" r:id="rId12"/>
    <p:sldId id="301" r:id="rId13"/>
    <p:sldId id="305" r:id="rId14"/>
    <p:sldId id="307" r:id="rId15"/>
    <p:sldId id="311" r:id="rId16"/>
    <p:sldId id="302" r:id="rId17"/>
    <p:sldId id="303" r:id="rId18"/>
    <p:sldId id="308" r:id="rId19"/>
    <p:sldId id="273" r:id="rId20"/>
    <p:sldId id="263" r:id="rId21"/>
    <p:sldId id="289"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77" autoAdjust="0"/>
    <p:restoredTop sz="81868" autoAdjust="0"/>
  </p:normalViewPr>
  <p:slideViewPr>
    <p:cSldViewPr snapToGrid="0">
      <p:cViewPr>
        <p:scale>
          <a:sx n="117" d="100"/>
          <a:sy n="117" d="100"/>
        </p:scale>
        <p:origin x="712" y="-544"/>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D9A116F6-936C-4311-A4E2-71136D293C2D}" type="datetimeFigureOut">
              <a:rPr lang="zh-CN" altLang="en-US" smtClean="0"/>
              <a:pPr/>
              <a:t>2023/5/16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CA63F332-6F12-409B-BD1B-B70E077D2F7F}" type="slidenum">
              <a:rPr lang="zh-CN" altLang="en-US" smtClean="0"/>
              <a:pPr/>
              <a:t>‹#›</a:t>
            </a:fld>
            <a:endParaRPr lang="zh-CN" altLang="en-US" dirty="0"/>
          </a:p>
        </p:txBody>
      </p:sp>
    </p:spTree>
    <p:extLst>
      <p:ext uri="{BB962C8B-B14F-4D97-AF65-F5344CB8AC3E}">
        <p14:creationId xmlns:p14="http://schemas.microsoft.com/office/powerpoint/2010/main" val="1607713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63F332-6F12-409B-BD1B-B70E077D2F7F}" type="slidenum">
              <a:rPr lang="zh-CN" altLang="en-US" smtClean="0"/>
              <a:pPr/>
              <a:t>1</a:t>
            </a:fld>
            <a:endParaRPr lang="zh-CN" altLang="en-US" dirty="0"/>
          </a:p>
        </p:txBody>
      </p:sp>
    </p:spTree>
    <p:extLst>
      <p:ext uri="{BB962C8B-B14F-4D97-AF65-F5344CB8AC3E}">
        <p14:creationId xmlns:p14="http://schemas.microsoft.com/office/powerpoint/2010/main" val="3312594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人人网是一个有</a:t>
            </a:r>
            <a:r>
              <a:rPr lang="en-US" altLang="zh-CN" dirty="0"/>
              <a:t>4</a:t>
            </a:r>
            <a:r>
              <a:rPr lang="zh-CN" altLang="en-US" dirty="0"/>
              <a:t>亿用户，每日活跃量大概</a:t>
            </a:r>
            <a:r>
              <a:rPr lang="en-US" altLang="zh-CN" dirty="0"/>
              <a:t>1000</a:t>
            </a:r>
            <a:r>
              <a:rPr lang="zh-CN" altLang="en-US" dirty="0"/>
              <a:t>万个用户。</a:t>
            </a:r>
            <a:endParaRPr lang="en-US" altLang="zh-CN" dirty="0"/>
          </a:p>
          <a:p>
            <a:endParaRPr lang="en-US" altLang="zh-CN" dirty="0"/>
          </a:p>
          <a:p>
            <a:r>
              <a:rPr lang="zh-CN" altLang="en-US" dirty="0"/>
              <a:t>网站有为了优化产品，和用户增长，每天有很多数据统计统计的需求。 我们就开发了统计平台。将一些周期性统计报表放进统计平台中。</a:t>
            </a:r>
            <a:endParaRPr lang="en-US" altLang="zh-CN" dirty="0"/>
          </a:p>
          <a:p>
            <a:endParaRPr lang="en-US" altLang="zh-CN" dirty="0"/>
          </a:p>
          <a:p>
            <a:r>
              <a:rPr lang="zh-CN" altLang="en-US" dirty="0"/>
              <a:t>产品开发完要把代码中的</a:t>
            </a:r>
            <a:r>
              <a:rPr lang="en-US" altLang="zh-CN" dirty="0"/>
              <a:t>SQL</a:t>
            </a:r>
            <a:r>
              <a:rPr lang="zh-CN" altLang="en-US" dirty="0"/>
              <a:t>语句提交给我们进行审核，审核规则通常是语句必须使用索引并且不允许聚合查询。</a:t>
            </a:r>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10</a:t>
            </a:fld>
            <a:endParaRPr lang="zh-CN" altLang="en-US" dirty="0"/>
          </a:p>
        </p:txBody>
      </p:sp>
    </p:spTree>
    <p:extLst>
      <p:ext uri="{BB962C8B-B14F-4D97-AF65-F5344CB8AC3E}">
        <p14:creationId xmlns:p14="http://schemas.microsoft.com/office/powerpoint/2010/main" val="2798157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网站大概有</a:t>
            </a:r>
            <a:r>
              <a:rPr lang="en-US" altLang="zh-CN" dirty="0"/>
              <a:t>2000</a:t>
            </a:r>
            <a:r>
              <a:rPr lang="zh-CN" altLang="en-US" dirty="0"/>
              <a:t>个</a:t>
            </a:r>
            <a:r>
              <a:rPr lang="en-US" altLang="zh-CN" dirty="0"/>
              <a:t>MySQL</a:t>
            </a:r>
            <a:r>
              <a:rPr lang="zh-CN" altLang="en-US" dirty="0"/>
              <a:t>数据库实例</a:t>
            </a:r>
            <a:endParaRPr lang="en-US" altLang="zh-CN" dirty="0"/>
          </a:p>
          <a:p>
            <a:endParaRPr lang="en-US" altLang="zh-CN" dirty="0"/>
          </a:p>
          <a:p>
            <a:r>
              <a:rPr lang="zh-CN" altLang="en-US" dirty="0"/>
              <a:t>数据库使用</a:t>
            </a:r>
            <a:r>
              <a:rPr lang="en-US" altLang="zh-CN" dirty="0"/>
              <a:t>MHA</a:t>
            </a:r>
            <a:r>
              <a:rPr lang="zh-CN" altLang="en-US" dirty="0"/>
              <a:t>高可用方案。</a:t>
            </a:r>
            <a:endParaRPr lang="en-US" altLang="zh-CN" dirty="0"/>
          </a:p>
          <a:p>
            <a:endParaRPr lang="en-US" altLang="zh-CN" dirty="0"/>
          </a:p>
          <a:p>
            <a:r>
              <a:rPr lang="zh-CN" altLang="en-US" dirty="0"/>
              <a:t>使用</a:t>
            </a:r>
            <a:r>
              <a:rPr lang="en-US" altLang="zh-CN" dirty="0"/>
              <a:t>Zabbix</a:t>
            </a:r>
            <a:r>
              <a:rPr lang="zh-CN" altLang="en-US" dirty="0"/>
              <a:t>监控着整个数据库集群</a:t>
            </a:r>
            <a:endParaRPr lang="en-US" altLang="zh-CN" dirty="0"/>
          </a:p>
          <a:p>
            <a:endParaRPr lang="en-US" altLang="zh-CN" dirty="0"/>
          </a:p>
          <a:p>
            <a:r>
              <a:rPr lang="zh-CN" altLang="en-US" dirty="0"/>
              <a:t>使用</a:t>
            </a:r>
            <a:r>
              <a:rPr lang="en-US" altLang="zh-CN" dirty="0" err="1"/>
              <a:t>xtrabackup</a:t>
            </a:r>
            <a:r>
              <a:rPr lang="zh-CN" altLang="en-US" dirty="0"/>
              <a:t>做的数据库备份</a:t>
            </a:r>
            <a:endParaRPr lang="en-US" altLang="zh-CN" dirty="0"/>
          </a:p>
          <a:p>
            <a:endParaRPr lang="en-US" altLang="zh-CN" dirty="0"/>
          </a:p>
          <a:p>
            <a:r>
              <a:rPr lang="zh-CN" altLang="en-US" dirty="0"/>
              <a:t>由于用户量很大，为了避免单表数据量过大，我们还做了分库分表。</a:t>
            </a:r>
            <a:endParaRPr lang="en-US" altLang="zh-CN"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11</a:t>
            </a:fld>
            <a:endParaRPr lang="zh-CN" altLang="en-US" dirty="0"/>
          </a:p>
        </p:txBody>
      </p:sp>
    </p:spTree>
    <p:extLst>
      <p:ext uri="{BB962C8B-B14F-4D97-AF65-F5344CB8AC3E}">
        <p14:creationId xmlns:p14="http://schemas.microsoft.com/office/powerpoint/2010/main" val="4157473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zh-CN" b="0" i="0" dirty="0" err="1">
                <a:solidFill>
                  <a:srgbClr val="000000"/>
                </a:solidFill>
                <a:effectLst/>
                <a:latin typeface="宋体" panose="02010600030101010101" pitchFamily="2" charset="-122"/>
                <a:ea typeface="宋体" panose="02010600030101010101" pitchFamily="2" charset="-122"/>
              </a:rPr>
              <a:t>Mysql</a:t>
            </a:r>
            <a:r>
              <a:rPr lang="zh-CN" altLang="en-US" b="0" i="0" dirty="0">
                <a:solidFill>
                  <a:srgbClr val="000000"/>
                </a:solidFill>
                <a:effectLst/>
                <a:latin typeface="宋体" panose="02010600030101010101" pitchFamily="2" charset="-122"/>
                <a:ea typeface="宋体" panose="02010600030101010101" pitchFamily="2" charset="-122"/>
              </a:rPr>
              <a:t>使用</a:t>
            </a:r>
            <a:r>
              <a:rPr lang="en-US" altLang="zh-CN" b="0" i="0" dirty="0">
                <a:solidFill>
                  <a:srgbClr val="000000"/>
                </a:solidFill>
                <a:effectLst/>
                <a:latin typeface="宋体" panose="02010600030101010101" pitchFamily="2" charset="-122"/>
                <a:ea typeface="宋体" panose="02010600030101010101" pitchFamily="2" charset="-122"/>
              </a:rPr>
              <a:t>semi-sync-</a:t>
            </a:r>
            <a:r>
              <a:rPr lang="en-US" altLang="zh-CN" b="0" i="0" dirty="0" err="1">
                <a:solidFill>
                  <a:srgbClr val="000000"/>
                </a:solidFill>
                <a:effectLst/>
                <a:latin typeface="宋体" panose="02010600030101010101" pitchFamily="2" charset="-122"/>
                <a:ea typeface="宋体" panose="02010600030101010101" pitchFamily="2" charset="-122"/>
              </a:rPr>
              <a:t>relication</a:t>
            </a:r>
            <a:r>
              <a:rPr lang="zh-CN" altLang="en-US" b="0" i="0" dirty="0">
                <a:solidFill>
                  <a:srgbClr val="000000"/>
                </a:solidFill>
                <a:effectLst/>
                <a:latin typeface="宋体" panose="02010600030101010101" pitchFamily="2" charset="-122"/>
                <a:ea typeface="宋体" panose="02010600030101010101" pitchFamily="2" charset="-122"/>
              </a:rPr>
              <a:t>进行主从复制</a:t>
            </a:r>
            <a:endParaRPr lang="en-US" altLang="zh-CN" b="0" i="0" dirty="0">
              <a:solidFill>
                <a:srgbClr val="000000"/>
              </a:solidFill>
              <a:effectLst/>
              <a:latin typeface="宋体" panose="02010600030101010101" pitchFamily="2" charset="-122"/>
              <a:ea typeface="宋体" panose="02010600030101010101" pitchFamily="2" charset="-122"/>
            </a:endParaRPr>
          </a:p>
          <a:p>
            <a:endParaRPr lang="en-US" altLang="zh-CN" b="0" i="0" dirty="0">
              <a:solidFill>
                <a:srgbClr val="000000"/>
              </a:solidFill>
              <a:effectLst/>
              <a:latin typeface="宋体" panose="02010600030101010101" pitchFamily="2" charset="-122"/>
              <a:ea typeface="宋体" panose="02010600030101010101" pitchFamily="2" charset="-122"/>
            </a:endParaRPr>
          </a:p>
          <a:p>
            <a:r>
              <a:rPr lang="zh-CN" altLang="en-US" b="0" i="0" dirty="0">
                <a:solidFill>
                  <a:srgbClr val="000000"/>
                </a:solidFill>
                <a:effectLst/>
                <a:latin typeface="宋体" panose="02010600030101010101" pitchFamily="2" charset="-122"/>
                <a:ea typeface="宋体" panose="02010600030101010101" pitchFamily="2" charset="-122"/>
              </a:rPr>
              <a:t>当</a:t>
            </a:r>
            <a:r>
              <a:rPr lang="en-US" altLang="zh-CN" b="0" i="0" dirty="0">
                <a:solidFill>
                  <a:srgbClr val="000000"/>
                </a:solidFill>
                <a:effectLst/>
                <a:latin typeface="宋体" panose="02010600030101010101" pitchFamily="2" charset="-122"/>
                <a:ea typeface="宋体" panose="02010600030101010101" pitchFamily="2" charset="-122"/>
              </a:rPr>
              <a:t>MHA-</a:t>
            </a:r>
            <a:r>
              <a:rPr lang="en-US" altLang="zh-CN" b="0" i="0" dirty="0">
                <a:solidFill>
                  <a:srgbClr val="000000"/>
                </a:solidFill>
                <a:effectLst/>
                <a:latin typeface="Calibri" panose="020F0502020204030204" pitchFamily="34" charset="0"/>
              </a:rPr>
              <a:t>manager</a:t>
            </a:r>
            <a:r>
              <a:rPr lang="zh-CN" altLang="en-US" b="0" i="0" dirty="0">
                <a:solidFill>
                  <a:srgbClr val="000000"/>
                </a:solidFill>
                <a:effectLst/>
                <a:latin typeface="宋体" panose="02010600030101010101" pitchFamily="2" charset="-122"/>
                <a:ea typeface="宋体" panose="02010600030101010101" pitchFamily="2" charset="-122"/>
              </a:rPr>
              <a:t>监控到主库</a:t>
            </a:r>
            <a:r>
              <a:rPr lang="en-US" altLang="zh-CN" b="0" i="0" dirty="0">
                <a:solidFill>
                  <a:srgbClr val="000000"/>
                </a:solidFill>
                <a:effectLst/>
                <a:latin typeface="Calibri" panose="020F0502020204030204" pitchFamily="34" charset="0"/>
              </a:rPr>
              <a:t>master</a:t>
            </a:r>
            <a:r>
              <a:rPr lang="zh-CN" altLang="en-US" b="0" i="0" dirty="0">
                <a:solidFill>
                  <a:srgbClr val="000000"/>
                </a:solidFill>
                <a:effectLst/>
                <a:latin typeface="宋体" panose="02010600030101010101" pitchFamily="2" charset="-122"/>
                <a:ea typeface="宋体" panose="02010600030101010101" pitchFamily="2" charset="-122"/>
              </a:rPr>
              <a:t>宕机后开始选择新的主库</a:t>
            </a:r>
            <a:endParaRPr lang="en-US" altLang="zh-CN" b="0" i="0" dirty="0">
              <a:solidFill>
                <a:srgbClr val="000000"/>
              </a:solidFill>
              <a:effectLst/>
              <a:latin typeface="宋体" panose="02010600030101010101" pitchFamily="2" charset="-122"/>
              <a:ea typeface="宋体" panose="02010600030101010101" pitchFamily="2" charset="-122"/>
            </a:endParaRPr>
          </a:p>
          <a:p>
            <a:endParaRPr kumimoji="1" lang="en-US" altLang="en-US" b="0" i="0" dirty="0">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宋体" panose="02010600030101010101" pitchFamily="2" charset="-122"/>
                <a:ea typeface="宋体" panose="02010600030101010101" pitchFamily="2" charset="-122"/>
              </a:rPr>
              <a:t>那么</a:t>
            </a:r>
            <a:r>
              <a:rPr lang="en-US" altLang="zh-CN" b="0" i="0" dirty="0" err="1">
                <a:solidFill>
                  <a:srgbClr val="000000"/>
                </a:solidFill>
                <a:effectLst/>
                <a:latin typeface="宋体" panose="02010600030101010101" pitchFamily="2" charset="-122"/>
                <a:ea typeface="宋体" panose="02010600030101010101" pitchFamily="2" charset="-122"/>
              </a:rPr>
              <a:t>MHA</a:t>
            </a:r>
            <a:r>
              <a:rPr lang="en-US" altLang="zh-CN" b="0" i="0" dirty="0" err="1">
                <a:solidFill>
                  <a:srgbClr val="000000"/>
                </a:solidFill>
                <a:effectLst/>
                <a:latin typeface="PingFang SC"/>
              </a:rPr>
              <a:t>manager</a:t>
            </a:r>
            <a:r>
              <a:rPr lang="zh-CN" altLang="en-US" b="0" i="0" dirty="0">
                <a:solidFill>
                  <a:srgbClr val="000000"/>
                </a:solidFill>
                <a:effectLst/>
                <a:latin typeface="宋体" panose="02010600030101010101" pitchFamily="2" charset="-122"/>
                <a:ea typeface="宋体" panose="02010600030101010101" pitchFamily="2" charset="-122"/>
              </a:rPr>
              <a:t>就会调用脚本</a:t>
            </a:r>
            <a:r>
              <a:rPr lang="en-US" altLang="zh-CN" b="0" i="0" dirty="0">
                <a:solidFill>
                  <a:srgbClr val="000000"/>
                </a:solidFill>
                <a:effectLst/>
                <a:latin typeface="Courier New" panose="02070309020205020404" pitchFamily="49" charset="0"/>
              </a:rPr>
              <a:t>apply_diff_relay_logs.sh</a:t>
            </a:r>
            <a:r>
              <a:rPr lang="zh-CN" altLang="en-US" b="0" i="0" dirty="0">
                <a:solidFill>
                  <a:srgbClr val="000000"/>
                </a:solidFill>
                <a:effectLst/>
                <a:latin typeface="Courier New" panose="02070309020205020404" pitchFamily="49" charset="0"/>
              </a:rPr>
              <a:t>通过</a:t>
            </a:r>
            <a:r>
              <a:rPr lang="en-US" altLang="zh-CN" b="0" i="0" dirty="0" err="1">
                <a:solidFill>
                  <a:srgbClr val="000000"/>
                </a:solidFill>
                <a:effectLst/>
                <a:latin typeface="Courier New" panose="02070309020205020404" pitchFamily="49" charset="0"/>
              </a:rPr>
              <a:t>gtid</a:t>
            </a:r>
            <a:r>
              <a:rPr lang="zh-CN" altLang="en-US" b="0" i="0" dirty="0">
                <a:solidFill>
                  <a:srgbClr val="000000"/>
                </a:solidFill>
                <a:effectLst/>
                <a:latin typeface="宋体" panose="02010600030101010101" pitchFamily="2" charset="-122"/>
                <a:ea typeface="宋体" panose="02010600030101010101" pitchFamily="2" charset="-122"/>
              </a:rPr>
              <a:t>判断两个从库谁更新，将最新的设为新的主库，然后将另外一台从库的指针重新指向新的主库，构建新的主从关系。 </a:t>
            </a:r>
            <a:endParaRPr lang="en-US" altLang="zh-CN" b="0" i="0" dirty="0">
              <a:solidFill>
                <a:srgbClr val="000000"/>
              </a:solidFill>
              <a:effectLst/>
              <a:latin typeface="宋体" panose="02010600030101010101" pitchFamily="2" charset="-122"/>
              <a:ea typeface="宋体" panose="02010600030101010101" pitchFamily="2" charset="-122"/>
            </a:endParaRPr>
          </a:p>
          <a:p>
            <a:endParaRPr kumimoji="1" lang="en-US" altLang="en-US" b="0" i="0" dirty="0">
              <a:solidFill>
                <a:srgbClr val="000000"/>
              </a:solidFill>
              <a:effectLst/>
              <a:latin typeface="宋体" panose="02010600030101010101" pitchFamily="2" charset="-122"/>
              <a:ea typeface="宋体" panose="02010600030101010101" pitchFamily="2" charset="-122"/>
            </a:endParaRPr>
          </a:p>
          <a:p>
            <a:r>
              <a:rPr lang="zh-CN" altLang="en-US" b="0" i="0" dirty="0">
                <a:solidFill>
                  <a:srgbClr val="000000"/>
                </a:solidFill>
                <a:effectLst/>
                <a:latin typeface="宋体" panose="02010600030101010101" pitchFamily="2" charset="-122"/>
                <a:ea typeface="宋体" panose="02010600030101010101" pitchFamily="2" charset="-122"/>
              </a:rPr>
              <a:t>将</a:t>
            </a:r>
            <a:r>
              <a:rPr lang="en-US" altLang="zh-CN" b="0" i="0" dirty="0">
                <a:solidFill>
                  <a:srgbClr val="000000"/>
                </a:solidFill>
                <a:effectLst/>
                <a:latin typeface="宋体" panose="02010600030101010101" pitchFamily="2" charset="-122"/>
                <a:ea typeface="宋体" panose="02010600030101010101" pitchFamily="2" charset="-122"/>
              </a:rPr>
              <a:t>virtual IP</a:t>
            </a:r>
            <a:r>
              <a:rPr lang="zh-CN" altLang="en-US" b="0" i="0" dirty="0">
                <a:solidFill>
                  <a:srgbClr val="000000"/>
                </a:solidFill>
                <a:effectLst/>
                <a:latin typeface="宋体" panose="02010600030101010101" pitchFamily="2" charset="-122"/>
                <a:ea typeface="宋体" panose="02010600030101010101" pitchFamily="2" charset="-122"/>
              </a:rPr>
              <a:t>设置到到新的主库上，</a:t>
            </a:r>
            <a:endParaRPr lang="en-US" altLang="zh-CN" b="0" i="0" dirty="0">
              <a:solidFill>
                <a:srgbClr val="000000"/>
              </a:solidFill>
              <a:effectLst/>
              <a:latin typeface="宋体" panose="02010600030101010101" pitchFamily="2" charset="-122"/>
              <a:ea typeface="宋体" panose="02010600030101010101" pitchFamily="2" charset="-122"/>
            </a:endParaRPr>
          </a:p>
          <a:p>
            <a:endParaRPr kumimoji="1" lang="en-US" altLang="en-US" b="0" i="0" dirty="0">
              <a:solidFill>
                <a:srgbClr val="000000"/>
              </a:solidFill>
              <a:effectLst/>
              <a:latin typeface="宋体" panose="02010600030101010101" pitchFamily="2" charset="-122"/>
              <a:ea typeface="宋体" panose="02010600030101010101" pitchFamily="2" charset="-122"/>
            </a:endParaRPr>
          </a:p>
          <a:p>
            <a:r>
              <a:rPr kumimoji="1" lang="zh-CN" altLang="en-US" b="0" i="0" dirty="0">
                <a:solidFill>
                  <a:srgbClr val="000000"/>
                </a:solidFill>
                <a:effectLst/>
                <a:latin typeface="宋体" panose="02010600030101010101" pitchFamily="2" charset="-122"/>
                <a:ea typeface="宋体" panose="02010600030101010101" pitchFamily="2" charset="-122"/>
              </a:rPr>
              <a:t>向管理员发送邮件或短信。 </a:t>
            </a:r>
            <a:endParaRPr kumimoji="1" lang="en-US" altLang="zh-CN" b="0" i="0" dirty="0">
              <a:solidFill>
                <a:srgbClr val="000000"/>
              </a:solidFill>
              <a:effectLst/>
              <a:latin typeface="宋体" panose="02010600030101010101" pitchFamily="2" charset="-122"/>
              <a:ea typeface="宋体" panose="02010600030101010101" pitchFamily="2" charset="-122"/>
            </a:endParaRPr>
          </a:p>
          <a:p>
            <a:endParaRPr kumimoji="1" lang="en-US" altLang="en-US" b="0" i="0" dirty="0">
              <a:solidFill>
                <a:srgbClr val="000000"/>
              </a:solidFill>
              <a:effectLst/>
              <a:latin typeface="宋体" panose="02010600030101010101" pitchFamily="2" charset="-122"/>
              <a:ea typeface="宋体" panose="02010600030101010101" pitchFamily="2" charset="-122"/>
            </a:endParaRPr>
          </a:p>
          <a:p>
            <a:endParaRPr kumimoji="1" lang="ja-CN" altLang="en-US" dirty="0"/>
          </a:p>
        </p:txBody>
      </p:sp>
      <p:sp>
        <p:nvSpPr>
          <p:cNvPr id="4" name="スライド番号プレースホルダー 3"/>
          <p:cNvSpPr>
            <a:spLocks noGrp="1"/>
          </p:cNvSpPr>
          <p:nvPr>
            <p:ph type="sldNum" sz="quarter" idx="5"/>
          </p:nvPr>
        </p:nvSpPr>
        <p:spPr/>
        <p:txBody>
          <a:bodyPr/>
          <a:lstStyle/>
          <a:p>
            <a:fld id="{CA63F332-6F12-409B-BD1B-B70E077D2F7F}" type="slidenum">
              <a:rPr lang="zh-CN" altLang="en-US" smtClean="0"/>
              <a:pPr/>
              <a:t>12</a:t>
            </a:fld>
            <a:endParaRPr lang="zh-CN" altLang="en-US" dirty="0"/>
          </a:p>
        </p:txBody>
      </p:sp>
    </p:spTree>
    <p:extLst>
      <p:ext uri="{BB962C8B-B14F-4D97-AF65-F5344CB8AC3E}">
        <p14:creationId xmlns:p14="http://schemas.microsoft.com/office/powerpoint/2010/main" val="3591808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对于周期行的统计需求我们开发了统计平台，业务部门的同事在统计平台就可以看到统计报表</a:t>
            </a:r>
            <a:endParaRPr lang="en-US" altLang="zh-CN" dirty="0"/>
          </a:p>
          <a:p>
            <a:endParaRPr lang="en-US" altLang="zh-CN" dirty="0"/>
          </a:p>
          <a:p>
            <a:r>
              <a:rPr lang="zh-CN" altLang="en-US" dirty="0"/>
              <a:t>因为每天有很多统计的需求，而要统计的数据有分布在不同的数据库中，所以我们使用</a:t>
            </a:r>
            <a:r>
              <a:rPr lang="en-US" altLang="zh-CN" dirty="0"/>
              <a:t>python</a:t>
            </a:r>
            <a:r>
              <a:rPr lang="zh-CN" altLang="en-US" dirty="0"/>
              <a:t>语言开发一个跨数据库统计的框架。</a:t>
            </a:r>
            <a:endParaRPr lang="en-US" altLang="zh-CN" dirty="0"/>
          </a:p>
          <a:p>
            <a:endParaRPr lang="en-US" altLang="zh-CN" dirty="0"/>
          </a:p>
          <a:p>
            <a:r>
              <a:rPr lang="zh-CN" altLang="en-US" dirty="0"/>
              <a:t>使用这个框架可以简单几行代码就可以时间复杂的跨数据库查询</a:t>
            </a:r>
            <a:endParaRPr lang="en-US" altLang="zh-CN"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13</a:t>
            </a:fld>
            <a:endParaRPr lang="zh-CN" altLang="en-US" dirty="0"/>
          </a:p>
        </p:txBody>
      </p:sp>
    </p:spTree>
    <p:extLst>
      <p:ext uri="{BB962C8B-B14F-4D97-AF65-F5344CB8AC3E}">
        <p14:creationId xmlns:p14="http://schemas.microsoft.com/office/powerpoint/2010/main" val="2166240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这是在人人网用到的技术 ， 在人人网的后期，运维工作大部分已经做到了自动化，每天大概看看报表和健康检查就可以了。</a:t>
            </a:r>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14</a:t>
            </a:fld>
            <a:endParaRPr lang="zh-CN" altLang="en-US" dirty="0"/>
          </a:p>
        </p:txBody>
      </p:sp>
    </p:spTree>
    <p:extLst>
      <p:ext uri="{BB962C8B-B14F-4D97-AF65-F5344CB8AC3E}">
        <p14:creationId xmlns:p14="http://schemas.microsoft.com/office/powerpoint/2010/main" val="599562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2015</a:t>
            </a:r>
            <a:r>
              <a:rPr lang="zh-CN" altLang="en-US" dirty="0"/>
              <a:t>我回到沈阳，在東軟负责区块链新技术调研的调研，那时候区块链的企业应用刚出现不久。之后参与区块链平台产品的设计和开发，编写产品的详细设计和操作手册，</a:t>
            </a:r>
            <a:endParaRPr lang="en-US" altLang="zh-CN" dirty="0"/>
          </a:p>
          <a:p>
            <a:endParaRPr lang="en-US" altLang="zh-CN" dirty="0"/>
          </a:p>
          <a:p>
            <a:r>
              <a:rPr lang="zh-CN" altLang="en-US" dirty="0"/>
              <a:t>同时还负责区块链平台的推广，以及给客户进行安装调试。</a:t>
            </a:r>
            <a:endParaRPr lang="en-US" altLang="zh-CN"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15</a:t>
            </a:fld>
            <a:endParaRPr lang="zh-CN" altLang="en-US" dirty="0"/>
          </a:p>
        </p:txBody>
      </p:sp>
    </p:spTree>
    <p:extLst>
      <p:ext uri="{BB962C8B-B14F-4D97-AF65-F5344CB8AC3E}">
        <p14:creationId xmlns:p14="http://schemas.microsoft.com/office/powerpoint/2010/main" val="3131087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企业应用中，区块链相当于多个参与方共同维护的应用程序和数据，如果有有‘溯源’，‘数据不可篡改’等需求的企业应用，我们会推荐他们使用区块链。</a:t>
            </a:r>
            <a:endParaRPr lang="en-US" altLang="zh-CN" dirty="0"/>
          </a:p>
          <a:p>
            <a:endParaRPr lang="en-US" altLang="zh-CN" dirty="0"/>
          </a:p>
          <a:p>
            <a:r>
              <a:rPr lang="zh-CN" altLang="en-US" dirty="0"/>
              <a:t>区块链应用平台基于</a:t>
            </a:r>
            <a:r>
              <a:rPr lang="en-US" altLang="zh-CN" dirty="0"/>
              <a:t>Hyperledger Fabric</a:t>
            </a:r>
            <a:r>
              <a:rPr lang="zh-CN" altLang="en-US" dirty="0"/>
              <a:t>标准，实现了多中心部署，和多种加密方式。红框部分是我们主要开发的功能。 也支持多链管理，自动生成智能合约等功能。</a:t>
            </a:r>
            <a:endParaRPr lang="en-US" altLang="zh-CN" dirty="0"/>
          </a:p>
          <a:p>
            <a:endParaRPr lang="en-US" altLang="zh-CN" dirty="0"/>
          </a:p>
          <a:p>
            <a:r>
              <a:rPr lang="zh-CN" altLang="en-US" dirty="0"/>
              <a:t>支持</a:t>
            </a:r>
            <a:r>
              <a:rPr lang="en-US" altLang="zh-CN" dirty="0"/>
              <a:t>docker</a:t>
            </a:r>
            <a:r>
              <a:rPr lang="zh-CN" altLang="en-US" dirty="0"/>
              <a:t>，</a:t>
            </a:r>
            <a:r>
              <a:rPr lang="en-US" altLang="zh-CN" dirty="0" err="1"/>
              <a:t>containerd</a:t>
            </a:r>
            <a:r>
              <a:rPr lang="zh-CN" altLang="en-US" dirty="0"/>
              <a:t>，</a:t>
            </a:r>
            <a:r>
              <a:rPr lang="en-US" altLang="zh-CN" dirty="0"/>
              <a:t>Kubernetes</a:t>
            </a:r>
            <a:r>
              <a:rPr lang="zh-CN" altLang="en-US" dirty="0"/>
              <a:t>等容器部署方式</a:t>
            </a:r>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16</a:t>
            </a:fld>
            <a:endParaRPr lang="zh-CN" altLang="en-US" dirty="0"/>
          </a:p>
        </p:txBody>
      </p:sp>
    </p:spTree>
    <p:extLst>
      <p:ext uri="{BB962C8B-B14F-4D97-AF65-F5344CB8AC3E}">
        <p14:creationId xmlns:p14="http://schemas.microsoft.com/office/powerpoint/2010/main" val="3173783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区块链应用平台支持多中心部署，创建中心和参与中心共同维护着他们的智能合约和数据库。</a:t>
            </a:r>
            <a:endParaRPr lang="en-US" altLang="zh-CN" dirty="0"/>
          </a:p>
          <a:p>
            <a:endParaRPr lang="en-US" altLang="zh-CN" dirty="0"/>
          </a:p>
          <a:p>
            <a:r>
              <a:rPr lang="zh-CN" altLang="en-US" dirty="0"/>
              <a:t>交易双方不能单方面修改数据或者更新智能约合。 平台可以通过</a:t>
            </a:r>
            <a:r>
              <a:rPr lang="en-US" altLang="zh-CN" dirty="0" err="1"/>
              <a:t>restAPI</a:t>
            </a:r>
            <a:r>
              <a:rPr lang="zh-CN" altLang="en-US" dirty="0"/>
              <a:t>的方式集成到客户原来的业务系统中。</a:t>
            </a:r>
            <a:endParaRPr lang="en-US" altLang="zh-CN"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17</a:t>
            </a:fld>
            <a:endParaRPr lang="zh-CN" altLang="en-US" dirty="0"/>
          </a:p>
        </p:txBody>
      </p:sp>
    </p:spTree>
    <p:extLst>
      <p:ext uri="{BB962C8B-B14F-4D97-AF65-F5344CB8AC3E}">
        <p14:creationId xmlns:p14="http://schemas.microsoft.com/office/powerpoint/2010/main" val="2027592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区块链平台的前端使用的技术是 </a:t>
            </a:r>
            <a:r>
              <a:rPr lang="en-US" altLang="zh-CN" dirty="0" err="1"/>
              <a:t>js</a:t>
            </a:r>
            <a:r>
              <a:rPr lang="zh-CN" altLang="en-US" dirty="0"/>
              <a:t>的</a:t>
            </a:r>
            <a:r>
              <a:rPr lang="en-US" altLang="zh-CN" dirty="0"/>
              <a:t>VUE3</a:t>
            </a:r>
            <a:r>
              <a:rPr lang="zh-CN" altLang="en-US" dirty="0"/>
              <a:t>框架</a:t>
            </a:r>
            <a:endParaRPr lang="en-US" altLang="zh-CN" dirty="0"/>
          </a:p>
          <a:p>
            <a:endParaRPr lang="en-US" altLang="zh-CN" dirty="0"/>
          </a:p>
          <a:p>
            <a:r>
              <a:rPr lang="zh-CN" altLang="en-US" dirty="0"/>
              <a:t>后台使用的技术是</a:t>
            </a:r>
            <a:r>
              <a:rPr lang="en-US" altLang="zh-CN" dirty="0"/>
              <a:t>java</a:t>
            </a:r>
            <a:r>
              <a:rPr lang="zh-CN" altLang="en-US" dirty="0"/>
              <a:t>的</a:t>
            </a:r>
            <a:r>
              <a:rPr lang="en-US" altLang="zh-CN" dirty="0" err="1"/>
              <a:t>springboot</a:t>
            </a:r>
            <a:r>
              <a:rPr lang="zh-CN" altLang="en-US" dirty="0"/>
              <a:t>框架和</a:t>
            </a:r>
            <a:r>
              <a:rPr lang="en-US" altLang="zh-CN" dirty="0" err="1"/>
              <a:t>golang</a:t>
            </a:r>
            <a:r>
              <a:rPr lang="zh-CN" altLang="en-US" dirty="0"/>
              <a:t>的</a:t>
            </a:r>
            <a:r>
              <a:rPr lang="en-US" altLang="zh-CN" dirty="0" err="1"/>
              <a:t>beego</a:t>
            </a:r>
            <a:r>
              <a:rPr lang="zh-CN" altLang="en-US" dirty="0"/>
              <a:t>框架</a:t>
            </a:r>
            <a:endParaRPr lang="en-US" altLang="zh-CN" dirty="0"/>
          </a:p>
          <a:p>
            <a:endParaRPr lang="en-US" altLang="zh-CN" dirty="0"/>
          </a:p>
          <a:p>
            <a:r>
              <a:rPr lang="zh-CN" altLang="en-US" dirty="0"/>
              <a:t>支持主流容器环境</a:t>
            </a:r>
            <a:endParaRPr lang="en-US" altLang="zh-CN" dirty="0"/>
          </a:p>
          <a:p>
            <a:endParaRPr lang="en-US" altLang="zh-CN" dirty="0"/>
          </a:p>
          <a:p>
            <a:r>
              <a:rPr lang="zh-CN" altLang="en-US" dirty="0"/>
              <a:t>数据库使用 </a:t>
            </a:r>
            <a:r>
              <a:rPr lang="en-US" altLang="zh-CN" sz="1200" dirty="0">
                <a:solidFill>
                  <a:schemeClr val="bg1"/>
                </a:solidFill>
                <a:ea typeface="微软雅黑" panose="020B0503020204020204" pitchFamily="34" charset="-122"/>
              </a:rPr>
              <a:t>MySQL</a:t>
            </a:r>
            <a:r>
              <a:rPr lang="zh-CN" altLang="en-US" sz="1200" dirty="0">
                <a:solidFill>
                  <a:schemeClr val="bg1"/>
                </a:solidFill>
                <a:ea typeface="微软雅黑" panose="020B0503020204020204" pitchFamily="34" charset="-122"/>
              </a:rPr>
              <a:t>，</a:t>
            </a:r>
            <a:r>
              <a:rPr lang="en-US" altLang="zh-CN" sz="1200" dirty="0">
                <a:solidFill>
                  <a:schemeClr val="bg1"/>
                </a:solidFill>
                <a:ea typeface="微软雅黑" panose="020B0503020204020204" pitchFamily="34" charset="-122"/>
              </a:rPr>
              <a:t>PostgreSQL</a:t>
            </a:r>
            <a:endParaRPr lang="zh-CN" altLang="en-US"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18</a:t>
            </a:fld>
            <a:endParaRPr lang="zh-CN" altLang="en-US" dirty="0"/>
          </a:p>
        </p:txBody>
      </p:sp>
    </p:spTree>
    <p:extLst>
      <p:ext uri="{BB962C8B-B14F-4D97-AF65-F5344CB8AC3E}">
        <p14:creationId xmlns:p14="http://schemas.microsoft.com/office/powerpoint/2010/main" val="774901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我离开北京的时候年薪大概</a:t>
            </a:r>
            <a:r>
              <a:rPr lang="en-US" altLang="zh-CN" dirty="0"/>
              <a:t>750</a:t>
            </a:r>
            <a:r>
              <a:rPr lang="zh-CN" altLang="en-US" dirty="0"/>
              <a:t>万， 那时候因为我女儿刚出生，我妻子又不喜欢北京，因为中国的户口制度，我的女儿很难在北京上学，我就回到了沈阳。</a:t>
            </a:r>
            <a:endParaRPr lang="en-US" altLang="zh-CN" dirty="0"/>
          </a:p>
          <a:p>
            <a:endParaRPr lang="en-US" altLang="zh-CN" dirty="0"/>
          </a:p>
          <a:p>
            <a:endParaRPr lang="en-US" altLang="zh-CN" dirty="0"/>
          </a:p>
          <a:p>
            <a:r>
              <a:rPr lang="zh-CN" altLang="en-US" dirty="0"/>
              <a:t>沈阳在中国是比较落后的城市，所以薪水有很大幅度的下降。</a:t>
            </a:r>
          </a:p>
        </p:txBody>
      </p:sp>
      <p:sp>
        <p:nvSpPr>
          <p:cNvPr id="4" name="灯片编号占位符 3"/>
          <p:cNvSpPr>
            <a:spLocks noGrp="1"/>
          </p:cNvSpPr>
          <p:nvPr>
            <p:ph type="sldNum" sz="quarter" idx="10"/>
          </p:nvPr>
        </p:nvSpPr>
        <p:spPr/>
        <p:txBody>
          <a:bodyPr/>
          <a:lstStyle/>
          <a:p>
            <a:fld id="{CA63F332-6F12-409B-BD1B-B70E077D2F7F}" type="slidenum">
              <a:rPr lang="zh-CN" altLang="en-US" smtClean="0"/>
              <a:pPr/>
              <a:t>19</a:t>
            </a:fld>
            <a:endParaRPr lang="zh-CN" altLang="en-US" dirty="0"/>
          </a:p>
        </p:txBody>
      </p:sp>
    </p:spTree>
    <p:extLst>
      <p:ext uri="{BB962C8B-B14F-4D97-AF65-F5344CB8AC3E}">
        <p14:creationId xmlns:p14="http://schemas.microsoft.com/office/powerpoint/2010/main" val="3472346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介绍分成</a:t>
            </a:r>
            <a:r>
              <a:rPr lang="en-US" altLang="zh-CN" dirty="0"/>
              <a:t>4</a:t>
            </a:r>
            <a:r>
              <a:rPr lang="zh-CN" altLang="en-US" dirty="0"/>
              <a:t>部分，基本信息，工作经历，参与的项目和常用技术，最后是这些年收入的变化</a:t>
            </a:r>
            <a:endParaRPr lang="en-US" altLang="zh-CN" dirty="0"/>
          </a:p>
          <a:p>
            <a:endParaRPr lang="en-US" altLang="zh-CN" dirty="0"/>
          </a:p>
          <a:p>
            <a:r>
              <a:rPr lang="ja-JP" altLang="en-US" b="0" i="0" dirty="0">
                <a:solidFill>
                  <a:srgbClr val="D1D5DB"/>
                </a:solidFill>
                <a:effectLst/>
                <a:latin typeface="Söhne"/>
              </a:rPr>
              <a:t>自己紹介は</a:t>
            </a:r>
            <a:r>
              <a:rPr lang="en-US" altLang="ja-JP" b="0" i="0" dirty="0">
                <a:solidFill>
                  <a:srgbClr val="D1D5DB"/>
                </a:solidFill>
                <a:effectLst/>
                <a:latin typeface="Söhne"/>
              </a:rPr>
              <a:t>4</a:t>
            </a:r>
            <a:r>
              <a:rPr lang="ja-JP" altLang="en-US" b="0" i="0" dirty="0">
                <a:solidFill>
                  <a:srgbClr val="D1D5DB"/>
                </a:solidFill>
                <a:effectLst/>
                <a:latin typeface="Söhne"/>
              </a:rPr>
              <a:t>つのパートに分けられます。基本情報、職務経歴、参加したプロジェクトと使用している技術、そして最後にこれまでの収入の変化です。</a:t>
            </a:r>
            <a:endParaRPr lang="zh-CN" altLang="en-US" dirty="0"/>
          </a:p>
        </p:txBody>
      </p:sp>
      <p:sp>
        <p:nvSpPr>
          <p:cNvPr id="4" name="灯片编号占位符 3"/>
          <p:cNvSpPr>
            <a:spLocks noGrp="1"/>
          </p:cNvSpPr>
          <p:nvPr>
            <p:ph type="sldNum" sz="quarter" idx="10"/>
          </p:nvPr>
        </p:nvSpPr>
        <p:spPr/>
        <p:txBody>
          <a:bodyPr/>
          <a:lstStyle/>
          <a:p>
            <a:fld id="{CA63F332-6F12-409B-BD1B-B70E077D2F7F}" type="slidenum">
              <a:rPr lang="zh-CN" altLang="en-US" smtClean="0"/>
              <a:pPr/>
              <a:t>2</a:t>
            </a:fld>
            <a:endParaRPr lang="zh-CN" altLang="en-US" dirty="0"/>
          </a:p>
        </p:txBody>
      </p:sp>
    </p:spTree>
    <p:extLst>
      <p:ext uri="{BB962C8B-B14F-4D97-AF65-F5344CB8AC3E}">
        <p14:creationId xmlns:p14="http://schemas.microsoft.com/office/powerpoint/2010/main" val="581267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63F332-6F12-409B-BD1B-B70E077D2F7F}" type="slidenum">
              <a:rPr lang="zh-CN" altLang="en-US" smtClean="0"/>
              <a:pPr/>
              <a:t>20</a:t>
            </a:fld>
            <a:endParaRPr lang="zh-CN" altLang="en-US" dirty="0"/>
          </a:p>
        </p:txBody>
      </p:sp>
    </p:spTree>
    <p:extLst>
      <p:ext uri="{BB962C8B-B14F-4D97-AF65-F5344CB8AC3E}">
        <p14:creationId xmlns:p14="http://schemas.microsoft.com/office/powerpoint/2010/main" val="3342464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63F332-6F12-409B-BD1B-B70E077D2F7F}" type="slidenum">
              <a:rPr lang="zh-CN" altLang="en-US" smtClean="0"/>
              <a:pPr/>
              <a:t>21</a:t>
            </a:fld>
            <a:endParaRPr lang="zh-CN" altLang="en-US" dirty="0"/>
          </a:p>
        </p:txBody>
      </p:sp>
    </p:spTree>
    <p:extLst>
      <p:ext uri="{BB962C8B-B14F-4D97-AF65-F5344CB8AC3E}">
        <p14:creationId xmlns:p14="http://schemas.microsoft.com/office/powerpoint/2010/main" val="214403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A63F332-6F12-409B-BD1B-B70E077D2F7F}" type="slidenum">
              <a:rPr lang="zh-CN" altLang="en-US" smtClean="0"/>
              <a:pPr/>
              <a:t>3</a:t>
            </a:fld>
            <a:endParaRPr lang="zh-CN" altLang="en-US" dirty="0"/>
          </a:p>
        </p:txBody>
      </p:sp>
    </p:spTree>
    <p:extLst>
      <p:ext uri="{BB962C8B-B14F-4D97-AF65-F5344CB8AC3E}">
        <p14:creationId xmlns:p14="http://schemas.microsoft.com/office/powerpoint/2010/main" val="2660334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红色三角形就是我现在的位置，这么看起来离日本还不太远，去日本比去中国很多城市还要近。 </a:t>
            </a:r>
            <a:endParaRPr lang="en-US" altLang="zh-CN" dirty="0"/>
          </a:p>
          <a:p>
            <a:endParaRPr lang="en-US" altLang="zh-CN" dirty="0"/>
          </a:p>
          <a:p>
            <a:r>
              <a:rPr lang="ja-JP" altLang="en-US" b="0" i="0" dirty="0">
                <a:solidFill>
                  <a:srgbClr val="D1D5DB"/>
                </a:solidFill>
                <a:effectLst/>
                <a:latin typeface="Söhne"/>
              </a:rPr>
              <a:t>赤い三角形が私の現在地です。このように見ると、日本までの距離はそれほど遠くありません。中国の多くの都市よりも日本へ行く方が近いです。</a:t>
            </a:r>
            <a:endParaRPr lang="zh-CN" altLang="en-US"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4</a:t>
            </a:fld>
            <a:endParaRPr lang="zh-CN" altLang="en-US" dirty="0"/>
          </a:p>
        </p:txBody>
      </p:sp>
    </p:spTree>
    <p:extLst>
      <p:ext uri="{BB962C8B-B14F-4D97-AF65-F5344CB8AC3E}">
        <p14:creationId xmlns:p14="http://schemas.microsoft.com/office/powerpoint/2010/main" val="3925323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D1D5DB"/>
                </a:solidFill>
                <a:effectLst/>
                <a:latin typeface="Söhne"/>
              </a:rPr>
              <a:t>これは私のこれまでの職務経歴です</a:t>
            </a:r>
            <a:endParaRPr lang="en-US" altLang="ja-JP"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dirty="0">
              <a:solidFill>
                <a:srgbClr val="D1D5DB"/>
              </a:solidFill>
              <a:effectLst/>
              <a:latin typeface="Söhne"/>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D1D5DB"/>
                </a:solidFill>
                <a:effectLst/>
                <a:latin typeface="Söhne"/>
              </a:rPr>
              <a:t>私は</a:t>
            </a:r>
            <a:r>
              <a:rPr lang="en-US" altLang="ja-JP" b="0" i="0" dirty="0">
                <a:solidFill>
                  <a:srgbClr val="D1D5DB"/>
                </a:solidFill>
                <a:effectLst/>
                <a:latin typeface="Söhne"/>
              </a:rPr>
              <a:t>2006</a:t>
            </a:r>
            <a:r>
              <a:rPr lang="ja-JP" altLang="en-US" b="0" i="0" dirty="0">
                <a:solidFill>
                  <a:srgbClr val="D1D5DB"/>
                </a:solidFill>
                <a:effectLst/>
                <a:latin typeface="Söhne"/>
              </a:rPr>
              <a:t>年から</a:t>
            </a:r>
            <a:r>
              <a:rPr lang="en-US" altLang="ja-JP" b="0" i="0" dirty="0">
                <a:solidFill>
                  <a:srgbClr val="D1D5DB"/>
                </a:solidFill>
                <a:effectLst/>
                <a:latin typeface="Söhne"/>
              </a:rPr>
              <a:t>2011</a:t>
            </a:r>
            <a:r>
              <a:rPr lang="ja-JP" altLang="en-US" b="0" i="0" dirty="0">
                <a:solidFill>
                  <a:srgbClr val="D1D5DB"/>
                </a:solidFill>
                <a:effectLst/>
                <a:latin typeface="Söhne"/>
              </a:rPr>
              <a:t>年までアシストテクノロジーの北京電信サポート部でソフトウェアエンジニアとして勤務しました。主に北京電信のビジネスサポートシステム（</a:t>
            </a:r>
            <a:r>
              <a:rPr lang="en-US" altLang="ja-JP" b="0" i="0" dirty="0">
                <a:solidFill>
                  <a:srgbClr val="D1D5DB"/>
                </a:solidFill>
                <a:effectLst/>
                <a:latin typeface="Söhne"/>
              </a:rPr>
              <a:t>BSS</a:t>
            </a:r>
            <a:r>
              <a:rPr lang="ja-JP" altLang="en-US" b="0" i="0" dirty="0">
                <a:solidFill>
                  <a:srgbClr val="D1D5DB"/>
                </a:solidFill>
                <a:effectLst/>
                <a:latin typeface="Söhne"/>
              </a:rPr>
              <a:t>）の会計管理モジュールの開発と設計を担当しました</a:t>
            </a:r>
            <a:endParaRPr lang="en-US" altLang="zh-CN" sz="1200" b="0" dirty="0">
              <a:solidFill>
                <a:schemeClr val="tx1">
                  <a:lumMod val="65000"/>
                  <a:lumOff val="3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D1D5DB"/>
                </a:solidFill>
                <a:effectLst/>
                <a:latin typeface="Söhne"/>
              </a:rPr>
              <a:t>2011</a:t>
            </a:r>
            <a:r>
              <a:rPr lang="ja-JP" altLang="en-US" b="0" i="0" dirty="0">
                <a:solidFill>
                  <a:srgbClr val="D1D5DB"/>
                </a:solidFill>
                <a:effectLst/>
                <a:latin typeface="Söhne"/>
              </a:rPr>
              <a:t>年から</a:t>
            </a:r>
            <a:r>
              <a:rPr lang="en-US" altLang="ja-JP" b="0" i="0" dirty="0">
                <a:solidFill>
                  <a:srgbClr val="D1D5DB"/>
                </a:solidFill>
                <a:effectLst/>
                <a:latin typeface="Söhne"/>
              </a:rPr>
              <a:t>2015</a:t>
            </a:r>
            <a:r>
              <a:rPr lang="ja-JP" altLang="en-US" b="0" i="0" dirty="0">
                <a:solidFill>
                  <a:srgbClr val="D1D5DB"/>
                </a:solidFill>
                <a:effectLst/>
                <a:latin typeface="Söhne"/>
              </a:rPr>
              <a:t>年まで人人網のデータセンターで運用開発エンジニアとして勤務しました。主にウェブサイトのデータベースのメンテナンスを担当し、また自動化運用プラットフォームやデータ統計プラットフォームの開発と設計にも参加しました。</a:t>
            </a:r>
            <a:endParaRPr lang="en-US" altLang="ja-JP"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D1D5DB"/>
                </a:solidFill>
                <a:effectLst/>
                <a:latin typeface="Söhne"/>
              </a:rPr>
              <a:t>2015</a:t>
            </a:r>
            <a:r>
              <a:rPr lang="ja-JP" altLang="en-US" b="0" i="0" dirty="0">
                <a:solidFill>
                  <a:srgbClr val="D1D5DB"/>
                </a:solidFill>
                <a:effectLst/>
                <a:latin typeface="Söhne"/>
              </a:rPr>
              <a:t>年、家庭の事情で沈陽にやってきました。</a:t>
            </a:r>
            <a:endParaRPr lang="en-US" altLang="ja-JP"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D1D5DB"/>
                </a:solidFill>
                <a:effectLst/>
                <a:latin typeface="Söhne"/>
              </a:rPr>
              <a:t>2015</a:t>
            </a:r>
            <a:r>
              <a:rPr lang="ja-JP" altLang="en-US" b="0" i="0" dirty="0">
                <a:solidFill>
                  <a:srgbClr val="D1D5DB"/>
                </a:solidFill>
                <a:effectLst/>
                <a:latin typeface="Söhne"/>
              </a:rPr>
              <a:t>年から</a:t>
            </a:r>
            <a:r>
              <a:rPr lang="en-US" altLang="ja-JP" b="0" i="0" dirty="0">
                <a:solidFill>
                  <a:srgbClr val="D1D5DB"/>
                </a:solidFill>
                <a:effectLst/>
                <a:latin typeface="Söhne"/>
              </a:rPr>
              <a:t>2023</a:t>
            </a:r>
            <a:r>
              <a:rPr lang="ja-JP" altLang="en-US" b="0" i="0" dirty="0">
                <a:solidFill>
                  <a:srgbClr val="D1D5DB"/>
                </a:solidFill>
                <a:effectLst/>
                <a:latin typeface="Söhne"/>
              </a:rPr>
              <a:t>年まで、東軟グループの技術戦略開発部でシニアソフトウェアエンジニアとして勤務し、各企業や各部門に対して技術サポートを提供し、またブロックチェーンプラットフォームの設計、開発、および運用も担当しました。</a:t>
            </a:r>
            <a:endParaRPr lang="en-US" altLang="ja-JP"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solidFill>
                <a:schemeClr val="tx1">
                  <a:lumMod val="65000"/>
                  <a:lumOff val="3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D1D5DB"/>
                </a:solidFill>
                <a:effectLst/>
                <a:latin typeface="Söhne"/>
              </a:rPr>
              <a:t>各社の経験と技術について詳しく説明します。</a:t>
            </a:r>
            <a:endParaRPr lang="zh-CN" altLang="en-US" b="0" dirty="0"/>
          </a:p>
        </p:txBody>
      </p:sp>
      <p:sp>
        <p:nvSpPr>
          <p:cNvPr id="4" name="灯片编号占位符 3"/>
          <p:cNvSpPr>
            <a:spLocks noGrp="1"/>
          </p:cNvSpPr>
          <p:nvPr>
            <p:ph type="sldNum" sz="quarter" idx="10"/>
          </p:nvPr>
        </p:nvSpPr>
        <p:spPr/>
        <p:txBody>
          <a:bodyPr/>
          <a:lstStyle/>
          <a:p>
            <a:fld id="{CA63F332-6F12-409B-BD1B-B70E077D2F7F}" type="slidenum">
              <a:rPr lang="zh-CN" altLang="en-US" smtClean="0"/>
              <a:pPr/>
              <a:t>5</a:t>
            </a:fld>
            <a:endParaRPr lang="zh-CN" altLang="en-US" dirty="0"/>
          </a:p>
        </p:txBody>
      </p:sp>
    </p:spTree>
    <p:extLst>
      <p:ext uri="{BB962C8B-B14F-4D97-AF65-F5344CB8AC3E}">
        <p14:creationId xmlns:p14="http://schemas.microsoft.com/office/powerpoint/2010/main" val="286840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6</a:t>
            </a:fld>
            <a:endParaRPr lang="zh-CN" altLang="en-US" dirty="0"/>
          </a:p>
        </p:txBody>
      </p:sp>
    </p:spTree>
    <p:extLst>
      <p:ext uri="{BB962C8B-B14F-4D97-AF65-F5344CB8AC3E}">
        <p14:creationId xmlns:p14="http://schemas.microsoft.com/office/powerpoint/2010/main" val="809270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b="0" i="0">
                <a:solidFill>
                  <a:srgbClr val="E3DED7"/>
                </a:solidFill>
                <a:effectLst/>
                <a:latin typeface="Söhne"/>
              </a:rPr>
              <a:t>これは電信業務支援システムの簡略化された機能アーキテクチャ図です。赤い枠内の内容が私の担当部分であり、これらの機能は簡単に言えば顧客のお金の管理方法です。</a:t>
            </a:r>
            <a:endParaRPr lang="en-US" altLang="ja-JP" b="0" i="0">
              <a:solidFill>
                <a:srgbClr val="E3DED7"/>
              </a:solidFill>
              <a:effectLst/>
              <a:latin typeface="Söhne"/>
            </a:endParaRPr>
          </a:p>
          <a:p>
            <a:endParaRPr lang="en-US" altLang="zh-CN" dirty="0"/>
          </a:p>
          <a:p>
            <a:r>
              <a:rPr lang="ja-JP" altLang="en-US" b="0" i="0">
                <a:solidFill>
                  <a:srgbClr val="E3DED7"/>
                </a:solidFill>
                <a:effectLst/>
                <a:latin typeface="Söhne"/>
              </a:rPr>
              <a:t>月末の控除</a:t>
            </a:r>
            <a:r>
              <a:rPr lang="en-US" altLang="ja-JP" b="0" i="0">
                <a:solidFill>
                  <a:srgbClr val="E3DED7"/>
                </a:solidFill>
                <a:effectLst/>
                <a:latin typeface="Söhne"/>
              </a:rPr>
              <a:t>: </a:t>
            </a:r>
            <a:r>
              <a:rPr lang="ja-JP" altLang="en-US" b="0" i="0">
                <a:solidFill>
                  <a:srgbClr val="E3DED7"/>
                </a:solidFill>
                <a:effectLst/>
                <a:latin typeface="Söhne"/>
              </a:rPr>
              <a:t>電信事業者は毎月末に請求書を発行し、請求書発行後、口座の残高と直ちに相殺されます。当時、この相殺処理は手動で行われていましたが、途中で多くの検証が必要でした。</a:t>
            </a:r>
            <a:endParaRPr lang="en-US" altLang="ja-JP" b="0" i="0">
              <a:solidFill>
                <a:srgbClr val="E3DED7"/>
              </a:solidFill>
              <a:effectLst/>
              <a:latin typeface="Söhne"/>
            </a:endParaRPr>
          </a:p>
          <a:p>
            <a:endParaRPr lang="en-US" altLang="zh-CN" dirty="0"/>
          </a:p>
          <a:p>
            <a:r>
              <a:rPr lang="ja-JP" altLang="en-US" b="0" i="0">
                <a:solidFill>
                  <a:srgbClr val="E3DED7"/>
                </a:solidFill>
                <a:effectLst/>
                <a:latin typeface="Söhne"/>
              </a:rPr>
              <a:t>チャージと支払い</a:t>
            </a:r>
            <a:r>
              <a:rPr lang="en-US" altLang="ja-JP" b="0" i="0">
                <a:solidFill>
                  <a:srgbClr val="E3DED7"/>
                </a:solidFill>
                <a:effectLst/>
                <a:latin typeface="Söhne"/>
              </a:rPr>
              <a:t>: </a:t>
            </a:r>
            <a:r>
              <a:rPr lang="ja-JP" altLang="en-US" b="0" i="0">
                <a:solidFill>
                  <a:srgbClr val="E3DED7"/>
                </a:solidFill>
                <a:effectLst/>
                <a:latin typeface="Söhne"/>
              </a:rPr>
              <a:t>チャージは電話料金を追加することで、チャージ金額はまず前月の請求書から優先的に差し引かれます。差し引かれた後に残高がある場合は、顧客のアカウントに保管されます。</a:t>
            </a:r>
            <a:endParaRPr lang="en-US" altLang="ja-JP" b="0" i="0">
              <a:solidFill>
                <a:srgbClr val="E3DED7"/>
              </a:solidFill>
              <a:effectLst/>
              <a:latin typeface="Söhne"/>
            </a:endParaRPr>
          </a:p>
          <a:p>
            <a:endParaRPr lang="en-US" altLang="zh-CN" dirty="0"/>
          </a:p>
          <a:p>
            <a:pPr algn="l"/>
            <a:r>
              <a:rPr lang="ja-JP" altLang="en-US" b="0" i="0">
                <a:solidFill>
                  <a:srgbClr val="F4F1EB"/>
                </a:solidFill>
                <a:effectLst/>
                <a:latin typeface="Söhne"/>
              </a:rPr>
              <a:t>信用制御（しんようせいぎょく）：信用制御は電話の停止または開始を指します。差し引きやチャージ後、信用制御の判断プロセスがトリガーされ、停止または開始の条件を満たす場合は、停止または開始の待ち行列に入ります。</a:t>
            </a:r>
          </a:p>
          <a:p>
            <a:endParaRPr lang="en-US" altLang="zh-CN" dirty="0"/>
          </a:p>
          <a:p>
            <a:pPr algn="l"/>
            <a:r>
              <a:rPr lang="ja-JP" altLang="en-US" b="0" i="0">
                <a:solidFill>
                  <a:srgbClr val="F4F1EB"/>
                </a:solidFill>
                <a:effectLst/>
                <a:latin typeface="Söhne"/>
              </a:rPr>
              <a:t>銀行による代払い（ぎんこうによるだいばらい）：一部の顧客は銀行に電話料金の代納を委託しています。業務支援システムは銀行に当月の請求書を提供し、銀行が支払い手続きを行います。</a:t>
            </a:r>
          </a:p>
          <a:p>
            <a:endParaRPr lang="en-US" altLang="zh-CN" dirty="0"/>
          </a:p>
          <a:p>
            <a:pPr algn="l"/>
            <a:r>
              <a:rPr lang="ja-JP" altLang="en-US" b="0" i="0">
                <a:solidFill>
                  <a:srgbClr val="F4F1EB"/>
                </a:solidFill>
                <a:effectLst/>
                <a:latin typeface="Söhne"/>
              </a:rPr>
              <a:t>ポイント生成（ポイントせいせい）：月末の抵抗後、業務支援システムはユーザーの</a:t>
            </a:r>
            <a:r>
              <a:rPr lang="en-US" altLang="ja-JP" b="0" i="0">
                <a:solidFill>
                  <a:srgbClr val="F4F1EB"/>
                </a:solidFill>
                <a:effectLst/>
                <a:latin typeface="Söhne"/>
              </a:rPr>
              <a:t>1</a:t>
            </a:r>
            <a:r>
              <a:rPr lang="ja-JP" altLang="en-US" b="0" i="0">
                <a:solidFill>
                  <a:srgbClr val="F4F1EB"/>
                </a:solidFill>
                <a:effectLst/>
                <a:latin typeface="Söhne"/>
              </a:rPr>
              <a:t>ヶ月の消費状況をルールに従って計算し、ユーザーにポイントを生成します。</a:t>
            </a:r>
          </a:p>
          <a:p>
            <a:endParaRPr lang="en-US" altLang="zh-CN" dirty="0"/>
          </a:p>
          <a:p>
            <a:r>
              <a:rPr lang="ja-JP" altLang="en-US" b="0" i="0">
                <a:solidFill>
                  <a:srgbClr val="E3DED7"/>
                </a:solidFill>
                <a:effectLst/>
                <a:latin typeface="Söhne"/>
              </a:rPr>
              <a:t>私はこれらの機能のバックエンド機能の設計と開発を担当し、主に</a:t>
            </a:r>
            <a:r>
              <a:rPr lang="en-US" altLang="ja-CN" b="0" i="0">
                <a:solidFill>
                  <a:srgbClr val="E3DED7"/>
                </a:solidFill>
                <a:effectLst/>
                <a:latin typeface="Söhne"/>
              </a:rPr>
              <a:t>Java</a:t>
            </a:r>
            <a:r>
              <a:rPr lang="ja-JP" altLang="en-US" b="0" i="0">
                <a:solidFill>
                  <a:srgbClr val="E3DED7"/>
                </a:solidFill>
                <a:effectLst/>
                <a:latin typeface="Söhne"/>
              </a:rPr>
              <a:t>を使用しています。また、</a:t>
            </a:r>
            <a:r>
              <a:rPr lang="en-US" altLang="ja-CN" b="0" i="0">
                <a:solidFill>
                  <a:srgbClr val="E3DED7"/>
                </a:solidFill>
                <a:effectLst/>
                <a:latin typeface="Söhne"/>
              </a:rPr>
              <a:t>C++</a:t>
            </a:r>
            <a:r>
              <a:rPr lang="ja-JP" altLang="en-US" b="0" i="0">
                <a:solidFill>
                  <a:srgbClr val="E3DED7"/>
                </a:solidFill>
                <a:effectLst/>
                <a:latin typeface="Söhne"/>
              </a:rPr>
              <a:t>の開発も一部関与しています</a:t>
            </a:r>
            <a:endParaRPr lang="en-US" altLang="zh-CN"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7</a:t>
            </a:fld>
            <a:endParaRPr lang="zh-CN" altLang="en-US" dirty="0"/>
          </a:p>
        </p:txBody>
      </p:sp>
    </p:spTree>
    <p:extLst>
      <p:ext uri="{BB962C8B-B14F-4D97-AF65-F5344CB8AC3E}">
        <p14:creationId xmlns:p14="http://schemas.microsoft.com/office/powerpoint/2010/main" val="4071833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这是业务支撑系统的简化的部署架构图，</a:t>
            </a:r>
            <a:endParaRPr lang="en-US" altLang="zh-CN" dirty="0"/>
          </a:p>
          <a:p>
            <a:endParaRPr lang="en-US" altLang="zh-CN" dirty="0"/>
          </a:p>
          <a:p>
            <a:r>
              <a:rPr lang="zh-CN" altLang="en-US" dirty="0"/>
              <a:t>数据库使用</a:t>
            </a:r>
            <a:r>
              <a:rPr lang="en-US" altLang="zh-CN" dirty="0"/>
              <a:t>Oracle11g </a:t>
            </a:r>
            <a:r>
              <a:rPr lang="en-US" altLang="zh-CN" dirty="0" err="1"/>
              <a:t>Rac</a:t>
            </a:r>
            <a:r>
              <a:rPr lang="zh-CN" altLang="en-US" dirty="0"/>
              <a:t>集群，用于保存主要的业务数据，客户信息，缴费记录，业务办理记录都存在这里</a:t>
            </a:r>
            <a:endParaRPr lang="en-US" altLang="zh-CN" dirty="0"/>
          </a:p>
          <a:p>
            <a:endParaRPr lang="en-US" altLang="zh-CN" dirty="0"/>
          </a:p>
          <a:p>
            <a:r>
              <a:rPr lang="zh-CN" altLang="en-US" dirty="0"/>
              <a:t>中间件使用</a:t>
            </a:r>
            <a:r>
              <a:rPr lang="en-US" altLang="zh-CN" dirty="0"/>
              <a:t>oracle</a:t>
            </a:r>
            <a:r>
              <a:rPr lang="zh-CN" altLang="en-US" dirty="0"/>
              <a:t>公司的</a:t>
            </a:r>
            <a:r>
              <a:rPr lang="en-US" altLang="zh-CN" dirty="0"/>
              <a:t>Tuxedo</a:t>
            </a:r>
            <a:r>
              <a:rPr lang="zh-CN" altLang="en-US" dirty="0"/>
              <a:t>，有较高安全性要求的服务使用</a:t>
            </a:r>
            <a:r>
              <a:rPr lang="en-US" altLang="zh-CN" dirty="0"/>
              <a:t>C++</a:t>
            </a:r>
            <a:r>
              <a:rPr lang="zh-CN" altLang="en-US" dirty="0"/>
              <a:t>开发，部署在</a:t>
            </a:r>
            <a:r>
              <a:rPr lang="en-US" altLang="zh-CN" dirty="0"/>
              <a:t>Tuxedo</a:t>
            </a:r>
            <a:r>
              <a:rPr lang="zh-CN" altLang="en-US" dirty="0"/>
              <a:t>。例如：缴费，停机或开机。</a:t>
            </a:r>
            <a:endParaRPr lang="en-US" altLang="zh-CN" dirty="0"/>
          </a:p>
          <a:p>
            <a:endParaRPr lang="en-US" altLang="zh-CN" dirty="0"/>
          </a:p>
          <a:p>
            <a:r>
              <a:rPr lang="zh-CN" altLang="en-US" dirty="0"/>
              <a:t>应用服务器使用</a:t>
            </a:r>
            <a:r>
              <a:rPr lang="en-US" altLang="zh-CN" dirty="0"/>
              <a:t>oracle</a:t>
            </a:r>
            <a:r>
              <a:rPr lang="zh-CN" altLang="en-US" dirty="0"/>
              <a:t>公司的</a:t>
            </a:r>
            <a:r>
              <a:rPr lang="en-US" altLang="zh-CN" dirty="0" err="1"/>
              <a:t>Weblogic</a:t>
            </a:r>
            <a:r>
              <a:rPr lang="zh-CN" altLang="en-US" dirty="0"/>
              <a:t>，用于部署</a:t>
            </a:r>
            <a:r>
              <a:rPr lang="en-US" altLang="zh-CN" dirty="0"/>
              <a:t>Java</a:t>
            </a:r>
            <a:r>
              <a:rPr lang="zh-CN" altLang="en-US" dirty="0"/>
              <a:t>服务及前端应用。</a:t>
            </a:r>
            <a:endParaRPr lang="en-US" altLang="zh-CN" dirty="0"/>
          </a:p>
          <a:p>
            <a:endParaRPr lang="en-US" altLang="zh-CN" dirty="0"/>
          </a:p>
          <a:p>
            <a:r>
              <a:rPr lang="zh-CN" altLang="en-US" dirty="0"/>
              <a:t>我负责维护</a:t>
            </a:r>
            <a:r>
              <a:rPr lang="en-US" altLang="zh-CN" dirty="0"/>
              <a:t>Oracle</a:t>
            </a:r>
            <a:r>
              <a:rPr lang="zh-CN" altLang="en-US" dirty="0"/>
              <a:t>数据库和</a:t>
            </a:r>
            <a:r>
              <a:rPr lang="en-US" altLang="zh-CN" dirty="0" err="1"/>
              <a:t>weblogic</a:t>
            </a:r>
            <a:r>
              <a:rPr lang="zh-CN" altLang="en-US" dirty="0"/>
              <a:t>服务器的维护。</a:t>
            </a:r>
            <a:r>
              <a:rPr lang="en-US" altLang="zh-CN" dirty="0"/>
              <a:t> </a:t>
            </a:r>
            <a:r>
              <a:rPr lang="zh-CN" altLang="en-US" dirty="0"/>
              <a:t>主要是对数据库的存储进行扩容。找出拖慢系统的</a:t>
            </a:r>
            <a:r>
              <a:rPr lang="en-US" altLang="zh-CN" dirty="0"/>
              <a:t>SQL</a:t>
            </a:r>
            <a:r>
              <a:rPr lang="zh-CN" altLang="en-US" dirty="0"/>
              <a:t>语句，然后进行调优</a:t>
            </a:r>
            <a:r>
              <a:rPr lang="en-US" altLang="zh-CN" dirty="0"/>
              <a:t>. Oracle</a:t>
            </a:r>
            <a:r>
              <a:rPr lang="zh-CN" altLang="en-US" dirty="0"/>
              <a:t>对于复杂查询表现挺优秀的。性能问题多数是索引使用不当引起的</a:t>
            </a:r>
            <a:endParaRPr lang="en-US" altLang="zh-CN"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8</a:t>
            </a:fld>
            <a:endParaRPr lang="zh-CN" altLang="en-US" dirty="0"/>
          </a:p>
        </p:txBody>
      </p:sp>
    </p:spTree>
    <p:extLst>
      <p:ext uri="{BB962C8B-B14F-4D97-AF65-F5344CB8AC3E}">
        <p14:creationId xmlns:p14="http://schemas.microsoft.com/office/powerpoint/2010/main" val="3243803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系统前端使用 </a:t>
            </a:r>
            <a:r>
              <a:rPr lang="en-US" altLang="zh-CN" sz="1200" dirty="0">
                <a:solidFill>
                  <a:schemeClr val="bg1"/>
                </a:solidFill>
                <a:ea typeface="微软雅黑" panose="020B0503020204020204" pitchFamily="34" charset="-122"/>
              </a:rPr>
              <a:t>JavaScript,</a:t>
            </a:r>
            <a:r>
              <a:rPr lang="zh-CN" altLang="en-US" sz="1200" dirty="0">
                <a:solidFill>
                  <a:schemeClr val="bg1"/>
                </a:solidFill>
                <a:ea typeface="微软雅黑" panose="020B0503020204020204" pitchFamily="34" charset="-122"/>
              </a:rPr>
              <a:t> </a:t>
            </a:r>
            <a:r>
              <a:rPr lang="en-US" altLang="zh-CN" sz="1200" dirty="0" err="1">
                <a:solidFill>
                  <a:schemeClr val="bg1"/>
                </a:solidFill>
                <a:ea typeface="微软雅黑" panose="020B0503020204020204" pitchFamily="34" charset="-122"/>
              </a:rPr>
              <a:t>jsp</a:t>
            </a:r>
            <a:r>
              <a:rPr lang="en-US" altLang="zh-CN" sz="1200" dirty="0">
                <a:solidFill>
                  <a:schemeClr val="bg1"/>
                </a:solidFill>
                <a:ea typeface="微软雅黑" panose="020B0503020204020204" pitchFamily="34" charset="-122"/>
              </a:rPr>
              <a:t> </a:t>
            </a:r>
          </a:p>
          <a:p>
            <a:endParaRPr lang="en-US" altLang="zh-CN" sz="1200" dirty="0">
              <a:solidFill>
                <a:schemeClr val="bg1"/>
              </a:solidFill>
              <a:ea typeface="微软雅黑" panose="020B0503020204020204" pitchFamily="34" charset="-122"/>
            </a:endParaRPr>
          </a:p>
          <a:p>
            <a:pPr rtl="0">
              <a:spcBef>
                <a:spcPts val="0"/>
              </a:spcBef>
              <a:spcAft>
                <a:spcPts val="0"/>
              </a:spcAft>
            </a:pPr>
            <a:r>
              <a:rPr lang="zh-CN" altLang="en-US" sz="1800" b="0" i="0" u="none" strike="noStrike" dirty="0">
                <a:solidFill>
                  <a:srgbClr val="F3F3F3"/>
                </a:solidFill>
                <a:effectLst/>
                <a:latin typeface="Arial" panose="020B0604020202020204" pitchFamily="34" charset="0"/>
              </a:rPr>
              <a:t>那时候</a:t>
            </a:r>
            <a:r>
              <a:rPr lang="en-US" altLang="zh-CN" sz="1800" b="0" i="0" u="none" strike="noStrike" dirty="0">
                <a:solidFill>
                  <a:srgbClr val="F3F3F3"/>
                </a:solidFill>
                <a:effectLst/>
                <a:latin typeface="Arial" panose="020B0604020202020204" pitchFamily="34" charset="0"/>
              </a:rPr>
              <a:t>java</a:t>
            </a:r>
            <a:r>
              <a:rPr lang="zh-CN" altLang="en-US" sz="1800" b="0" i="0" u="none" strike="noStrike" dirty="0">
                <a:solidFill>
                  <a:srgbClr val="F3F3F3"/>
                </a:solidFill>
                <a:effectLst/>
                <a:latin typeface="Arial" panose="020B0604020202020204" pitchFamily="34" charset="0"/>
              </a:rPr>
              <a:t>程序还没有现在的</a:t>
            </a:r>
            <a:r>
              <a:rPr lang="en-US" altLang="zh-CN" sz="1800" b="0" i="0" u="none" strike="noStrike" dirty="0" err="1">
                <a:solidFill>
                  <a:srgbClr val="F3F3F3"/>
                </a:solidFill>
                <a:effectLst/>
                <a:latin typeface="Arial" panose="020B0604020202020204" pitchFamily="34" charset="0"/>
              </a:rPr>
              <a:t>SpringBoot</a:t>
            </a:r>
            <a:r>
              <a:rPr lang="zh-CN" altLang="en-US" sz="1800" b="0" i="0" u="none" strike="noStrike" dirty="0">
                <a:solidFill>
                  <a:srgbClr val="F3F3F3"/>
                </a:solidFill>
                <a:effectLst/>
                <a:latin typeface="Arial" panose="020B0604020202020204" pitchFamily="34" charset="0"/>
              </a:rPr>
              <a:t>，后端使用的是</a:t>
            </a:r>
            <a:r>
              <a:rPr lang="en-US" altLang="zh-CN" sz="1800" b="0" i="0" u="none" strike="noStrike" dirty="0">
                <a:solidFill>
                  <a:srgbClr val="F3F3F3"/>
                </a:solidFill>
                <a:effectLst/>
                <a:latin typeface="Arial" panose="020B0604020202020204" pitchFamily="34" charset="0"/>
              </a:rPr>
              <a:t>Struts</a:t>
            </a:r>
            <a:r>
              <a:rPr lang="zh-CN" altLang="en-US" sz="1800" b="0" i="0" u="none" strike="noStrike" dirty="0">
                <a:solidFill>
                  <a:srgbClr val="F3F3F3"/>
                </a:solidFill>
                <a:effectLst/>
                <a:latin typeface="Arial" panose="020B0604020202020204" pitchFamily="34" charset="0"/>
              </a:rPr>
              <a:t>，</a:t>
            </a:r>
            <a:r>
              <a:rPr lang="en-US" altLang="zh-CN" sz="1800" b="0" i="0" u="none" strike="noStrike" dirty="0">
                <a:solidFill>
                  <a:srgbClr val="F3F3F3"/>
                </a:solidFill>
                <a:effectLst/>
                <a:latin typeface="Arial" panose="020B0604020202020204" pitchFamily="34" charset="0"/>
              </a:rPr>
              <a:t>Spring</a:t>
            </a:r>
            <a:r>
              <a:rPr lang="zh-CN" altLang="en-US" sz="1800" b="0" i="0" u="none" strike="noStrike" dirty="0">
                <a:solidFill>
                  <a:srgbClr val="F3F3F3"/>
                </a:solidFill>
                <a:effectLst/>
                <a:latin typeface="Arial" panose="020B0604020202020204" pitchFamily="34" charset="0"/>
              </a:rPr>
              <a:t>，</a:t>
            </a:r>
            <a:r>
              <a:rPr lang="en-US" altLang="zh-CN" sz="1800" b="0" i="0" u="none" strike="noStrike" dirty="0" err="1">
                <a:solidFill>
                  <a:srgbClr val="F3F3F3"/>
                </a:solidFill>
                <a:effectLst/>
                <a:latin typeface="Arial" panose="020B0604020202020204" pitchFamily="34" charset="0"/>
              </a:rPr>
              <a:t>Ibatis</a:t>
            </a:r>
            <a:r>
              <a:rPr lang="zh-CN" altLang="en-US" sz="1800" b="0" i="0" u="none" strike="noStrike" dirty="0">
                <a:solidFill>
                  <a:srgbClr val="F3F3F3"/>
                </a:solidFill>
                <a:effectLst/>
                <a:latin typeface="Arial" panose="020B0604020202020204" pitchFamily="34" charset="0"/>
              </a:rPr>
              <a:t>，也是当时比较流行的</a:t>
            </a:r>
            <a:r>
              <a:rPr lang="en-US" altLang="zh-CN" sz="1800" b="0" i="0" u="none" strike="noStrike" dirty="0">
                <a:solidFill>
                  <a:srgbClr val="F3F3F3"/>
                </a:solidFill>
                <a:effectLst/>
                <a:latin typeface="Arial" panose="020B0604020202020204" pitchFamily="34" charset="0"/>
              </a:rPr>
              <a:t>MVC</a:t>
            </a:r>
            <a:r>
              <a:rPr lang="zh-CN" altLang="en-US" sz="1800" b="0" i="0" u="none" strike="noStrike" dirty="0">
                <a:solidFill>
                  <a:srgbClr val="F3F3F3"/>
                </a:solidFill>
                <a:effectLst/>
                <a:latin typeface="Arial" panose="020B0604020202020204" pitchFamily="34" charset="0"/>
              </a:rPr>
              <a:t>框架。</a:t>
            </a:r>
            <a:endParaRPr lang="zh-CN" altLang="en-US" b="0" dirty="0">
              <a:effectLst/>
            </a:endParaRPr>
          </a:p>
          <a:p>
            <a:br>
              <a:rPr lang="zh-CN" altLang="en-US" dirty="0"/>
            </a:br>
            <a:r>
              <a:rPr lang="en-US" altLang="zh-CN" dirty="0"/>
              <a:t>Tuxedo</a:t>
            </a:r>
            <a:r>
              <a:rPr lang="zh-CN" altLang="en-US" dirty="0"/>
              <a:t>服务使用</a:t>
            </a:r>
            <a:r>
              <a:rPr lang="en-US" altLang="zh-CN" dirty="0"/>
              <a:t>C++</a:t>
            </a:r>
            <a:r>
              <a:rPr lang="zh-CN" altLang="en-US" dirty="0"/>
              <a:t>开发，老实说，这个项目之后我就再也没用过</a:t>
            </a:r>
            <a:r>
              <a:rPr lang="en-US" altLang="zh-CN" dirty="0"/>
              <a:t>C++</a:t>
            </a:r>
          </a:p>
          <a:p>
            <a:endParaRPr lang="en-US" altLang="zh-CN" dirty="0"/>
          </a:p>
          <a:p>
            <a:r>
              <a:rPr lang="zh-CN" altLang="en-US" dirty="0"/>
              <a:t>数据库维护和统计使用</a:t>
            </a:r>
            <a:r>
              <a:rPr lang="en-US" altLang="zh-CN" dirty="0"/>
              <a:t>Shell</a:t>
            </a:r>
            <a:r>
              <a:rPr lang="zh-CN" altLang="en-US" dirty="0"/>
              <a:t>和</a:t>
            </a:r>
            <a:r>
              <a:rPr lang="en-US" altLang="zh-CN" dirty="0" err="1"/>
              <a:t>sql</a:t>
            </a:r>
            <a:r>
              <a:rPr lang="en-US" altLang="zh-CN" dirty="0"/>
              <a:t> </a:t>
            </a:r>
            <a:r>
              <a:rPr lang="zh-CN" altLang="en-US" dirty="0"/>
              <a:t>，</a:t>
            </a:r>
            <a:r>
              <a:rPr lang="en-US" altLang="zh-CN" dirty="0" err="1"/>
              <a:t>linux</a:t>
            </a:r>
            <a:r>
              <a:rPr lang="zh-CN" altLang="en-US" dirty="0"/>
              <a:t>及数据库一直都再用。</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CA63F332-6F12-409B-BD1B-B70E077D2F7F}" type="slidenum">
              <a:rPr lang="zh-CN" altLang="en-US" smtClean="0"/>
              <a:pPr/>
              <a:t>9</a:t>
            </a:fld>
            <a:endParaRPr lang="zh-CN" altLang="en-US" dirty="0"/>
          </a:p>
        </p:txBody>
      </p:sp>
    </p:spTree>
    <p:extLst>
      <p:ext uri="{BB962C8B-B14F-4D97-AF65-F5344CB8AC3E}">
        <p14:creationId xmlns:p14="http://schemas.microsoft.com/office/powerpoint/2010/main" val="2947763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56479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235AC04-BAAA-44FD-B4E9-1007A262C50B}" type="datetimeFigureOut">
              <a:rPr lang="zh-CN" altLang="en-US" smtClean="0"/>
              <a:t>2023/5/16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54037914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235AC04-BAAA-44FD-B4E9-1007A262C50B}" type="datetimeFigureOut">
              <a:rPr lang="zh-CN" altLang="en-US" smtClean="0"/>
              <a:t>2023/5/16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210024307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235AC04-BAAA-44FD-B4E9-1007A262C50B}" type="datetimeFigureOut">
              <a:rPr lang="zh-CN" altLang="en-US" smtClean="0"/>
              <a:t>2023/5/16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270455389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235AC04-BAAA-44FD-B4E9-1007A262C50B}" type="datetimeFigureOut">
              <a:rPr lang="zh-CN" altLang="en-US" smtClean="0"/>
              <a:t>2023/5/16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67115783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235AC04-BAAA-44FD-B4E9-1007A262C50B}" type="datetimeFigureOut">
              <a:rPr lang="zh-CN" altLang="en-US" smtClean="0"/>
              <a:t>2023/5/16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36134088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235AC04-BAAA-44FD-B4E9-1007A262C50B}" type="datetimeFigureOut">
              <a:rPr lang="zh-CN" altLang="en-US" smtClean="0"/>
              <a:t>2023/5/16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325817743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54051" y="-213245"/>
            <a:ext cx="11863777" cy="7274445"/>
          </a:xfrm>
          <a:prstGeom prst="rect">
            <a:avLst/>
          </a:prstGeom>
        </p:spPr>
      </p:pic>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610822" y="4210665"/>
            <a:ext cx="9329989" cy="2020817"/>
          </a:xfrm>
          <a:prstGeom prst="rect">
            <a:avLst/>
          </a:prstGeom>
        </p:spPr>
      </p:pic>
    </p:spTree>
    <p:extLst>
      <p:ext uri="{BB962C8B-B14F-4D97-AF65-F5344CB8AC3E}">
        <p14:creationId xmlns:p14="http://schemas.microsoft.com/office/powerpoint/2010/main" val="193449804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3101" y="167755"/>
            <a:ext cx="11863777" cy="7274445"/>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39105" y="0"/>
            <a:ext cx="1071245" cy="1061010"/>
          </a:xfrm>
          <a:prstGeom prst="rect">
            <a:avLst/>
          </a:prstGeom>
        </p:spPr>
      </p:pic>
    </p:spTree>
    <p:extLst>
      <p:ext uri="{BB962C8B-B14F-4D97-AF65-F5344CB8AC3E}">
        <p14:creationId xmlns:p14="http://schemas.microsoft.com/office/powerpoint/2010/main" val="282016364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3101" y="167755"/>
            <a:ext cx="11863777" cy="7274445"/>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39105" y="0"/>
            <a:ext cx="1071245" cy="1061010"/>
          </a:xfrm>
          <a:prstGeom prst="rect">
            <a:avLst/>
          </a:prstGeom>
        </p:spPr>
      </p:pic>
    </p:spTree>
    <p:extLst>
      <p:ext uri="{BB962C8B-B14F-4D97-AF65-F5344CB8AC3E}">
        <p14:creationId xmlns:p14="http://schemas.microsoft.com/office/powerpoint/2010/main" val="264979459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3101" y="167755"/>
            <a:ext cx="11863777" cy="7274445"/>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39105" y="0"/>
            <a:ext cx="1071245" cy="1061010"/>
          </a:xfrm>
          <a:prstGeom prst="rect">
            <a:avLst/>
          </a:prstGeom>
        </p:spPr>
      </p:pic>
    </p:spTree>
    <p:extLst>
      <p:ext uri="{BB962C8B-B14F-4D97-AF65-F5344CB8AC3E}">
        <p14:creationId xmlns:p14="http://schemas.microsoft.com/office/powerpoint/2010/main" val="313339385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3101" y="167755"/>
            <a:ext cx="11863777" cy="7274445"/>
          </a:xfrm>
          <a:prstGeom prst="rect">
            <a:avLst/>
          </a:prstGeom>
        </p:spPr>
      </p:pic>
      <p:grpSp>
        <p:nvGrpSpPr>
          <p:cNvPr id="10" name="组合 9"/>
          <p:cNvGrpSpPr/>
          <p:nvPr userDrawn="1"/>
        </p:nvGrpSpPr>
        <p:grpSpPr>
          <a:xfrm>
            <a:off x="5539105" y="0"/>
            <a:ext cx="1071245" cy="1061010"/>
            <a:chOff x="5539105" y="0"/>
            <a:chExt cx="1071245" cy="1061010"/>
          </a:xfrm>
        </p:grpSpPr>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39105" y="0"/>
              <a:ext cx="1071245" cy="1061010"/>
            </a:xfrm>
            <a:prstGeom prst="rect">
              <a:avLst/>
            </a:prstGeom>
          </p:spPr>
        </p:pic>
        <p:sp>
          <p:nvSpPr>
            <p:cNvPr id="9" name="Text Box 30"/>
            <p:cNvSpPr txBox="1">
              <a:spLocks noChangeArrowheads="1"/>
            </p:cNvSpPr>
            <p:nvPr userDrawn="1"/>
          </p:nvSpPr>
          <p:spPr bwMode="auto">
            <a:xfrm>
              <a:off x="5674102" y="177744"/>
              <a:ext cx="861774" cy="35276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rtlCol="0">
              <a:spAutoFit/>
            </a:bodyPr>
            <a:lstStyle>
              <a:defPPr>
                <a:defRPr lang="zh-CN"/>
              </a:defPPr>
              <a:lvl1pPr>
                <a:defRPr sz="3200" b="1">
                  <a:latin typeface="方正硬笔楷书繁体" panose="03000509000000000000" pitchFamily="65" charset="-122"/>
                  <a:ea typeface="方正硬笔楷书繁体" panose="03000509000000000000" pitchFamily="65" charset="-122"/>
                </a:defRPr>
              </a:lvl1pPr>
            </a:lstStyle>
            <a:p>
              <a:endParaRPr lang="zh-CN" altLang="en-US" sz="4400" dirty="0"/>
            </a:p>
          </p:txBody>
        </p:sp>
      </p:grpSp>
    </p:spTree>
    <p:extLst>
      <p:ext uri="{BB962C8B-B14F-4D97-AF65-F5344CB8AC3E}">
        <p14:creationId xmlns:p14="http://schemas.microsoft.com/office/powerpoint/2010/main" val="34627686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1000"/>
                                        <p:tgtEl>
                                          <p:spTgt spid="7"/>
                                        </p:tgtEl>
                                      </p:cBhvr>
                                    </p:animEffect>
                                  </p:childTnLst>
                                </p:cTn>
                              </p:par>
                              <p:par>
                                <p:cTn id="8" presetID="3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fltVal val="0"/>
                                          </p:val>
                                        </p:tav>
                                        <p:tav tm="100000">
                                          <p:val>
                                            <p:strVal val="#ppt_w"/>
                                          </p:val>
                                        </p:tav>
                                      </p:tavLst>
                                    </p:anim>
                                    <p:anim calcmode="lin" valueType="num">
                                      <p:cBhvr>
                                        <p:cTn id="11" dur="1000" fill="hold"/>
                                        <p:tgtEl>
                                          <p:spTgt spid="10"/>
                                        </p:tgtEl>
                                        <p:attrNameLst>
                                          <p:attrName>ppt_h</p:attrName>
                                        </p:attrNameLst>
                                      </p:cBhvr>
                                      <p:tavLst>
                                        <p:tav tm="0">
                                          <p:val>
                                            <p:fltVal val="0"/>
                                          </p:val>
                                        </p:tav>
                                        <p:tav tm="100000">
                                          <p:val>
                                            <p:strVal val="#ppt_h"/>
                                          </p:val>
                                        </p:tav>
                                      </p:tavLst>
                                    </p:anim>
                                    <p:anim calcmode="lin" valueType="num">
                                      <p:cBhvr>
                                        <p:cTn id="12" dur="1000" fill="hold"/>
                                        <p:tgtEl>
                                          <p:spTgt spid="10"/>
                                        </p:tgtEl>
                                        <p:attrNameLst>
                                          <p:attrName>style.rotation</p:attrName>
                                        </p:attrNameLst>
                                      </p:cBhvr>
                                      <p:tavLst>
                                        <p:tav tm="0">
                                          <p:val>
                                            <p:fltVal val="90"/>
                                          </p:val>
                                        </p:tav>
                                        <p:tav tm="100000">
                                          <p:val>
                                            <p:fltVal val="0"/>
                                          </p:val>
                                        </p:tav>
                                      </p:tavLst>
                                    </p:anim>
                                    <p:animEffect transition="in" filter="fade">
                                      <p:cBhvr>
                                        <p:cTn id="1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235AC04-BAAA-44FD-B4E9-1007A262C50B}" type="datetimeFigureOut">
              <a:rPr lang="zh-CN" altLang="en-US" smtClean="0"/>
              <a:t>2023/5/16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55349536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235AC04-BAAA-44FD-B4E9-1007A262C50B}" type="datetimeFigureOut">
              <a:rPr lang="zh-CN" altLang="en-US" smtClean="0"/>
              <a:t>2023/5/16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241484154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235AC04-BAAA-44FD-B4E9-1007A262C50B}" type="datetimeFigureOut">
              <a:rPr lang="zh-CN" altLang="en-US" smtClean="0"/>
              <a:t>2023/5/16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374899854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l="-6000" r="-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35AC04-BAAA-44FD-B4E9-1007A262C50B}" type="datetimeFigureOut">
              <a:rPr lang="zh-CN" altLang="en-US" smtClean="0"/>
              <a:t>2023/5/16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81A2E1-E82C-4082-B5CD-474260B0AAA3}" type="slidenum">
              <a:rPr lang="zh-CN" altLang="en-US" smtClean="0"/>
              <a:t>‹#›</a:t>
            </a:fld>
            <a:endParaRPr lang="zh-CN" altLang="en-US"/>
          </a:p>
        </p:txBody>
      </p:sp>
    </p:spTree>
    <p:extLst>
      <p:ext uri="{BB962C8B-B14F-4D97-AF65-F5344CB8AC3E}">
        <p14:creationId xmlns:p14="http://schemas.microsoft.com/office/powerpoint/2010/main" val="69232072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62" r:id="rId5"/>
    <p:sldLayoutId id="2147483663"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mc:AlternateContent xmlns:mc="http://schemas.openxmlformats.org/markup-compatibility/2006" xmlns:p14="http://schemas.microsoft.com/office/powerpoint/2010/main">
    <mc:Choice Requires="p14">
      <p:transition p14:dur="0" advTm="3000"/>
    </mc:Choice>
    <mc:Fallback xmlns="">
      <p:transition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1.xml"/><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7.jpg"/><Relationship Id="rId4" Type="http://schemas.openxmlformats.org/officeDocument/2006/relationships/image" Target="../media/image36.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5E80D47C-D15F-43C2-B86D-F0FDFE885C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90508" y="1836931"/>
            <a:ext cx="579584" cy="579584"/>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1603" y="3917332"/>
            <a:ext cx="12192000" cy="3118964"/>
          </a:xfrm>
          <a:prstGeom prst="rect">
            <a:avLst/>
          </a:prstGeom>
        </p:spPr>
      </p:pic>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4094" y="-111475"/>
            <a:ext cx="4640728" cy="4596390"/>
          </a:xfrm>
          <a:prstGeom prst="rect">
            <a:avLst/>
          </a:prstGeom>
        </p:spPr>
      </p:pic>
      <p:sp>
        <p:nvSpPr>
          <p:cNvPr id="7" name="TextBox 49">
            <a:extLst>
              <a:ext uri="{FF2B5EF4-FFF2-40B4-BE49-F238E27FC236}">
                <a16:creationId xmlns:a16="http://schemas.microsoft.com/office/drawing/2014/main" id="{40520569-67C8-4B65-9020-05C4BBAC3026}"/>
              </a:ext>
            </a:extLst>
          </p:cNvPr>
          <p:cNvSpPr txBox="1"/>
          <p:nvPr/>
        </p:nvSpPr>
        <p:spPr>
          <a:xfrm>
            <a:off x="2054559" y="2079708"/>
            <a:ext cx="7872343" cy="1323439"/>
          </a:xfrm>
          <a:prstGeom prst="rect">
            <a:avLst/>
          </a:prstGeom>
          <a:noFill/>
        </p:spPr>
        <p:txBody>
          <a:bodyPr wrap="square" rtlCol="0">
            <a:spAutoFit/>
          </a:bodyPr>
          <a:lstStyle/>
          <a:p>
            <a:pPr algn="ctr" fontAlgn="base">
              <a:spcBef>
                <a:spcPct val="0"/>
              </a:spcBef>
              <a:spcAft>
                <a:spcPct val="0"/>
              </a:spcAft>
            </a:pPr>
            <a:r>
              <a:rPr lang="ja-JP" altLang="en-US" sz="8000" dirty="0">
                <a:effectLst>
                  <a:outerShdw blurRad="38100" dist="38100" dir="2700000" algn="tl">
                    <a:srgbClr val="000000">
                      <a:alpha val="43137"/>
                    </a:srgbClr>
                  </a:outerShdw>
                </a:effectLst>
                <a:latin typeface="叶根友刀锋黑草" panose="02010601030101010101" pitchFamily="2" charset="-122"/>
                <a:ea typeface="叶根友刀锋黑草" panose="02010601030101010101" pitchFamily="2" charset="-122"/>
              </a:rPr>
              <a:t>紹介</a:t>
            </a:r>
            <a:endParaRPr lang="zh-CN" altLang="en-US" sz="8000" dirty="0">
              <a:effectLst>
                <a:outerShdw blurRad="38100" dist="38100" dir="2700000" algn="tl">
                  <a:srgbClr val="000000">
                    <a:alpha val="43137"/>
                  </a:srgbClr>
                </a:outerShdw>
              </a:effectLst>
              <a:latin typeface="叶根友刀锋黑草" panose="02010601030101010101" pitchFamily="2" charset="-122"/>
              <a:ea typeface="叶根友刀锋黑草" panose="02010601030101010101" pitchFamily="2" charset="-122"/>
            </a:endParaRPr>
          </a:p>
        </p:txBody>
      </p:sp>
      <p:sp>
        <p:nvSpPr>
          <p:cNvPr id="9" name="矩形 8">
            <a:extLst>
              <a:ext uri="{FF2B5EF4-FFF2-40B4-BE49-F238E27FC236}">
                <a16:creationId xmlns:a16="http://schemas.microsoft.com/office/drawing/2014/main" id="{28E7420E-1115-4B7F-9910-2F2396E11995}"/>
              </a:ext>
            </a:extLst>
          </p:cNvPr>
          <p:cNvSpPr>
            <a:spLocks noChangeArrowheads="1"/>
          </p:cNvSpPr>
          <p:nvPr/>
        </p:nvSpPr>
        <p:spPr bwMode="auto">
          <a:xfrm>
            <a:off x="3544094" y="3473977"/>
            <a:ext cx="5105400" cy="428625"/>
          </a:xfrm>
          <a:prstGeom prst="rect">
            <a:avLst/>
          </a:prstGeom>
          <a:noFill/>
          <a:ln>
            <a:noFill/>
          </a:ln>
          <a:extLst>
            <a:ext uri="{909E8E84-426E-40DD-AFC4-6F175D3DCCD1}">
              <a14:hiddenFill xmlns:a14="http://schemas.microsoft.com/office/drawing/2010/main">
                <a:solidFill>
                  <a:srgbClr val="077EC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lstStyle/>
          <a:p>
            <a:pPr algn="dist" fontAlgn="base">
              <a:spcBef>
                <a:spcPct val="0"/>
              </a:spcBef>
              <a:spcAft>
                <a:spcPct val="0"/>
              </a:spcAft>
            </a:pPr>
            <a:r>
              <a:rPr lang="ja-JP" altLang="en-US" sz="1200" dirty="0">
                <a:solidFill>
                  <a:srgbClr val="C00000"/>
                </a:solidFill>
                <a:latin typeface="Arial" panose="020B0604020202020204" pitchFamily="34" charset="0"/>
                <a:ea typeface="方正尚酷简体" panose="03000509000000000000" pitchFamily="65" charset="-122"/>
              </a:rPr>
              <a:t>改善を続ける    厳しい    耐心     集中する    献身</a:t>
            </a:r>
            <a:endParaRPr lang="zh-CN" altLang="en-US" sz="1200" dirty="0">
              <a:solidFill>
                <a:srgbClr val="C00000"/>
              </a:solidFill>
              <a:latin typeface="Arial" panose="020B0604020202020204" pitchFamily="34" charset="0"/>
              <a:ea typeface="方正尚酷简体" panose="03000509000000000000" pitchFamily="65" charset="-122"/>
            </a:endParaRPr>
          </a:p>
        </p:txBody>
      </p:sp>
      <p:cxnSp>
        <p:nvCxnSpPr>
          <p:cNvPr id="10" name="直接连接符 9">
            <a:extLst>
              <a:ext uri="{FF2B5EF4-FFF2-40B4-BE49-F238E27FC236}">
                <a16:creationId xmlns:a16="http://schemas.microsoft.com/office/drawing/2014/main" id="{07E31D00-958C-4C41-946D-73C121E3CB87}"/>
              </a:ext>
            </a:extLst>
          </p:cNvPr>
          <p:cNvCxnSpPr/>
          <p:nvPr/>
        </p:nvCxnSpPr>
        <p:spPr>
          <a:xfrm rot="16200000">
            <a:off x="5909254" y="1841673"/>
            <a:ext cx="0" cy="3171036"/>
          </a:xfrm>
          <a:prstGeom prst="line">
            <a:avLst/>
          </a:prstGeom>
          <a:noFill/>
          <a:ln w="28575" cap="flat" cmpd="sng" algn="ctr">
            <a:solidFill>
              <a:schemeClr val="tx1"/>
            </a:solidFill>
            <a:prstDash val="sysDot"/>
          </a:ln>
          <a:effectLst/>
        </p:spPr>
      </p:cxnSp>
      <p:pic>
        <p:nvPicPr>
          <p:cNvPr id="6" name="图片 5">
            <a:extLst>
              <a:ext uri="{FF2B5EF4-FFF2-40B4-BE49-F238E27FC236}">
                <a16:creationId xmlns:a16="http://schemas.microsoft.com/office/drawing/2014/main" id="{3E5E00C8-CFF7-4E45-B89B-DADABF86840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3938" y="125677"/>
            <a:ext cx="1188062" cy="2133601"/>
          </a:xfrm>
          <a:prstGeom prst="rect">
            <a:avLst/>
          </a:prstGeom>
        </p:spPr>
      </p:pic>
      <p:pic>
        <p:nvPicPr>
          <p:cNvPr id="14" name="图片 13">
            <a:extLst>
              <a:ext uri="{FF2B5EF4-FFF2-40B4-BE49-F238E27FC236}">
                <a16:creationId xmlns:a16="http://schemas.microsoft.com/office/drawing/2014/main" id="{048B22ED-5852-49B5-AA46-5EDA5E6AE1A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3151415"/>
            <a:ext cx="6109252" cy="3054626"/>
          </a:xfrm>
          <a:prstGeom prst="rect">
            <a:avLst/>
          </a:prstGeom>
        </p:spPr>
      </p:pic>
      <p:pic>
        <p:nvPicPr>
          <p:cNvPr id="13" name="哏德全 - 月光下的凤尾竹">
            <a:hlinkClick r:id="" action="ppaction://media"/>
            <a:extLst>
              <a:ext uri="{FF2B5EF4-FFF2-40B4-BE49-F238E27FC236}">
                <a16:creationId xmlns:a16="http://schemas.microsoft.com/office/drawing/2014/main" id="{992F70DB-708D-4B8F-BC3D-606CDA28659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7236296" y="-956642"/>
            <a:ext cx="609600" cy="609600"/>
          </a:xfrm>
          <a:prstGeom prst="rect">
            <a:avLst/>
          </a:prstGeom>
        </p:spPr>
      </p:pic>
    </p:spTree>
    <p:extLst>
      <p:ext uri="{BB962C8B-B14F-4D97-AF65-F5344CB8AC3E}">
        <p14:creationId xmlns:p14="http://schemas.microsoft.com/office/powerpoint/2010/main" val="3746793456"/>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heel(1)">
                                      <p:cBhvr>
                                        <p:cTn id="29" dur="20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36"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strVal val="(6*min(max(#ppt_w*#ppt_h,.3),1)-7.4)/-.7*#ppt_w"/>
                                          </p:val>
                                        </p:tav>
                                        <p:tav tm="100000">
                                          <p:val>
                                            <p:strVal val="#ppt_w"/>
                                          </p:val>
                                        </p:tav>
                                      </p:tavLst>
                                    </p:anim>
                                    <p:anim calcmode="lin" valueType="num">
                                      <p:cBhvr>
                                        <p:cTn id="35" dur="500" fill="hold"/>
                                        <p:tgtEl>
                                          <p:spTgt spid="7"/>
                                        </p:tgtEl>
                                        <p:attrNameLst>
                                          <p:attrName>ppt_h</p:attrName>
                                        </p:attrNameLst>
                                      </p:cBhvr>
                                      <p:tavLst>
                                        <p:tav tm="0">
                                          <p:val>
                                            <p:strVal val="(6*min(max(#ppt_w*#ppt_h,.3),1)-7.4)/-.7*#ppt_h"/>
                                          </p:val>
                                        </p:tav>
                                        <p:tav tm="100000">
                                          <p:val>
                                            <p:strVal val="#ppt_h"/>
                                          </p:val>
                                        </p:tav>
                                      </p:tavLst>
                                    </p:anim>
                                    <p:anim calcmode="lin" valueType="num">
                                      <p:cBhvr>
                                        <p:cTn id="36" dur="500" fill="hold"/>
                                        <p:tgtEl>
                                          <p:spTgt spid="7"/>
                                        </p:tgtEl>
                                        <p:attrNameLst>
                                          <p:attrName>ppt_x</p:attrName>
                                        </p:attrNameLst>
                                      </p:cBhvr>
                                      <p:tavLst>
                                        <p:tav tm="0">
                                          <p:val>
                                            <p:fltVal val="0.5"/>
                                          </p:val>
                                        </p:tav>
                                        <p:tav tm="100000">
                                          <p:val>
                                            <p:strVal val="#ppt_x"/>
                                          </p:val>
                                        </p:tav>
                                      </p:tavLst>
                                    </p:anim>
                                    <p:anim calcmode="lin" valueType="num">
                                      <p:cBhvr>
                                        <p:cTn id="37" dur="500" fill="hold"/>
                                        <p:tgtEl>
                                          <p:spTgt spid="7"/>
                                        </p:tgtEl>
                                        <p:attrNameLst>
                                          <p:attrName>ppt_y</p:attrName>
                                        </p:attrNameLst>
                                      </p:cBhvr>
                                      <p:tavLst>
                                        <p:tav tm="0">
                                          <p:val>
                                            <p:strVal val="1+(6*min(max(#ppt_w*#ppt_h,.3),1)-7.4)/-.7*#ppt_h/2"/>
                                          </p:val>
                                        </p:tav>
                                        <p:tav tm="100000">
                                          <p:val>
                                            <p:strVal val="#ppt_y"/>
                                          </p:val>
                                        </p:tav>
                                      </p:tavLst>
                                    </p:anim>
                                  </p:childTnLst>
                                </p:cTn>
                              </p:par>
                            </p:childTnLst>
                          </p:cTn>
                        </p:par>
                        <p:par>
                          <p:cTn id="38" fill="hold">
                            <p:stCondLst>
                              <p:cond delay="500"/>
                            </p:stCondLst>
                            <p:childTnLst>
                              <p:par>
                                <p:cTn id="39" presetID="16" presetClass="entr" presetSubtype="21"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arn(inVertical)">
                                      <p:cBhvr>
                                        <p:cTn id="41" dur="500"/>
                                        <p:tgtEl>
                                          <p:spTgt spid="9"/>
                                        </p:tgtEl>
                                      </p:cBhvr>
                                    </p:animEffect>
                                  </p:childTnLst>
                                </p:cTn>
                              </p:par>
                            </p:childTnLst>
                          </p:cTn>
                        </p:par>
                        <p:par>
                          <p:cTn id="42" fill="hold">
                            <p:stCondLst>
                              <p:cond delay="1000"/>
                            </p:stCondLst>
                            <p:childTnLst>
                              <p:par>
                                <p:cTn id="43" presetID="16" presetClass="entr" presetSubtype="26"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barn(inHorizontal)">
                                      <p:cBhvr>
                                        <p:cTn id="45" dur="25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50" fill="hold" display="0">
                  <p:stCondLst>
                    <p:cond delay="indefinite"/>
                  </p:stCondLst>
                  <p:endCondLst>
                    <p:cond evt="onStopAudio" delay="0">
                      <p:tgtEl>
                        <p:sldTgt/>
                      </p:tgtEl>
                    </p:cond>
                  </p:endCondLst>
                </p:cTn>
                <p:tgtEl>
                  <p:spTgt spid="13"/>
                </p:tgtEl>
              </p:cMediaNode>
            </p:audio>
          </p:childTnLst>
        </p:cTn>
      </p:par>
    </p:tnLst>
    <p:bldLst>
      <p:bldP spid="7"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1">
            <a:extLst>
              <a:ext uri="{FF2B5EF4-FFF2-40B4-BE49-F238E27FC236}">
                <a16:creationId xmlns:a16="http://schemas.microsoft.com/office/drawing/2014/main" id="{4D672782-E6EE-9969-D4DD-89B2CE45FF84}"/>
              </a:ext>
            </a:extLst>
          </p:cNvPr>
          <p:cNvSpPr/>
          <p:nvPr/>
        </p:nvSpPr>
        <p:spPr>
          <a:xfrm>
            <a:off x="1949382" y="3794348"/>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3" name="Freeform 34">
            <a:extLst>
              <a:ext uri="{FF2B5EF4-FFF2-40B4-BE49-F238E27FC236}">
                <a16:creationId xmlns:a16="http://schemas.microsoft.com/office/drawing/2014/main" id="{1684FFA1-37D0-C659-B6CF-E29AE879DD0B}"/>
              </a:ext>
            </a:extLst>
          </p:cNvPr>
          <p:cNvSpPr/>
          <p:nvPr/>
        </p:nvSpPr>
        <p:spPr>
          <a:xfrm>
            <a:off x="1949382" y="2982322"/>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rgbClr val="353639"/>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4" name="Freeform 38">
            <a:extLst>
              <a:ext uri="{FF2B5EF4-FFF2-40B4-BE49-F238E27FC236}">
                <a16:creationId xmlns:a16="http://schemas.microsoft.com/office/drawing/2014/main" id="{D4BC7CBA-EA64-374D-26EF-DDAF14577B5F}"/>
              </a:ext>
            </a:extLst>
          </p:cNvPr>
          <p:cNvSpPr/>
          <p:nvPr/>
        </p:nvSpPr>
        <p:spPr>
          <a:xfrm>
            <a:off x="1949382" y="2160772"/>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5" name="Freeform 41">
            <a:extLst>
              <a:ext uri="{FF2B5EF4-FFF2-40B4-BE49-F238E27FC236}">
                <a16:creationId xmlns:a16="http://schemas.microsoft.com/office/drawing/2014/main" id="{477A603C-D7AB-3352-7045-8122C37C632A}"/>
              </a:ext>
            </a:extLst>
          </p:cNvPr>
          <p:cNvSpPr/>
          <p:nvPr/>
        </p:nvSpPr>
        <p:spPr>
          <a:xfrm>
            <a:off x="1949382" y="4613624"/>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6" name="Text Placeholder 3">
            <a:extLst>
              <a:ext uri="{FF2B5EF4-FFF2-40B4-BE49-F238E27FC236}">
                <a16:creationId xmlns:a16="http://schemas.microsoft.com/office/drawing/2014/main" id="{94C4AD80-79C7-8AF5-6921-4A74CF751F47}"/>
              </a:ext>
            </a:extLst>
          </p:cNvPr>
          <p:cNvSpPr txBox="1">
            <a:spLocks/>
          </p:cNvSpPr>
          <p:nvPr/>
        </p:nvSpPr>
        <p:spPr>
          <a:xfrm>
            <a:off x="5500800" y="3993720"/>
            <a:ext cx="4673238" cy="33009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lnSpc>
                <a:spcPct val="150000"/>
              </a:lnSpc>
            </a:pPr>
            <a:r>
              <a:rPr lang="zh-CN" altLang="en-US" dirty="0"/>
              <a:t>设计，开发数据统计平台</a:t>
            </a:r>
            <a:endParaRPr lang="en-US" altLang="zh-CN" sz="1000" dirty="0">
              <a:solidFill>
                <a:schemeClr val="tx1">
                  <a:lumMod val="75000"/>
                  <a:lumOff val="25000"/>
                </a:schemeClr>
              </a:solidFill>
              <a:latin typeface="Arial"/>
            </a:endParaRPr>
          </a:p>
        </p:txBody>
      </p:sp>
      <p:sp>
        <p:nvSpPr>
          <p:cNvPr id="7" name="Text Placeholder 3">
            <a:extLst>
              <a:ext uri="{FF2B5EF4-FFF2-40B4-BE49-F238E27FC236}">
                <a16:creationId xmlns:a16="http://schemas.microsoft.com/office/drawing/2014/main" id="{3FBF7B37-359F-D1E9-C257-038B0FBE5730}"/>
              </a:ext>
            </a:extLst>
          </p:cNvPr>
          <p:cNvSpPr txBox="1">
            <a:spLocks/>
          </p:cNvSpPr>
          <p:nvPr/>
        </p:nvSpPr>
        <p:spPr>
          <a:xfrm>
            <a:off x="5500800" y="3209906"/>
            <a:ext cx="4409506" cy="2462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zh-CN" altLang="en-US" dirty="0"/>
              <a:t>处理各部门临时的统计需求</a:t>
            </a:r>
          </a:p>
        </p:txBody>
      </p:sp>
      <p:sp>
        <p:nvSpPr>
          <p:cNvPr id="8" name="Text Placeholder 3">
            <a:extLst>
              <a:ext uri="{FF2B5EF4-FFF2-40B4-BE49-F238E27FC236}">
                <a16:creationId xmlns:a16="http://schemas.microsoft.com/office/drawing/2014/main" id="{955E2F47-0DF1-FC3D-5CDA-2ACDA25815FB}"/>
              </a:ext>
            </a:extLst>
          </p:cNvPr>
          <p:cNvSpPr txBox="1">
            <a:spLocks/>
          </p:cNvSpPr>
          <p:nvPr/>
        </p:nvSpPr>
        <p:spPr>
          <a:xfrm>
            <a:off x="5500800" y="2216073"/>
            <a:ext cx="4673238" cy="69942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lnSpc>
                <a:spcPct val="150000"/>
              </a:lnSpc>
            </a:pPr>
            <a:r>
              <a:rPr lang="zh-CN" altLang="en-US" dirty="0"/>
              <a:t>运维</a:t>
            </a:r>
            <a:r>
              <a:rPr lang="en-US" altLang="zh-CN" dirty="0"/>
              <a:t>SNS</a:t>
            </a:r>
            <a:r>
              <a:rPr lang="zh-CN" altLang="en-US" dirty="0"/>
              <a:t>的</a:t>
            </a:r>
            <a:r>
              <a:rPr lang="en-US" altLang="zh-CN" dirty="0"/>
              <a:t>MySQL</a:t>
            </a:r>
            <a:r>
              <a:rPr lang="zh-CN" altLang="en-US" dirty="0"/>
              <a:t>数据库，数据库监控，优化，备份，迁移，故障处理</a:t>
            </a:r>
            <a:endParaRPr lang="en-US" sz="1050" dirty="0">
              <a:solidFill>
                <a:schemeClr val="tx1">
                  <a:lumMod val="75000"/>
                  <a:lumOff val="25000"/>
                </a:schemeClr>
              </a:solidFill>
              <a:latin typeface="Arial"/>
            </a:endParaRPr>
          </a:p>
        </p:txBody>
      </p:sp>
      <p:sp>
        <p:nvSpPr>
          <p:cNvPr id="9" name="Text Placeholder 3">
            <a:extLst>
              <a:ext uri="{FF2B5EF4-FFF2-40B4-BE49-F238E27FC236}">
                <a16:creationId xmlns:a16="http://schemas.microsoft.com/office/drawing/2014/main" id="{AF6D75AD-F95C-3825-F62D-FAC85A523AC7}"/>
              </a:ext>
            </a:extLst>
          </p:cNvPr>
          <p:cNvSpPr txBox="1">
            <a:spLocks/>
          </p:cNvSpPr>
          <p:nvPr/>
        </p:nvSpPr>
        <p:spPr>
          <a:xfrm>
            <a:off x="5500800" y="4803252"/>
            <a:ext cx="4409506" cy="33009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lnSpc>
                <a:spcPct val="150000"/>
              </a:lnSpc>
            </a:pPr>
            <a:r>
              <a:rPr lang="zh-CN" altLang="en-US" dirty="0"/>
              <a:t>审核各部门即将上线的项目中的</a:t>
            </a:r>
            <a:r>
              <a:rPr lang="en-US" altLang="zh-CN" dirty="0"/>
              <a:t>SQL</a:t>
            </a:r>
            <a:r>
              <a:rPr lang="zh-CN" altLang="en-US" dirty="0"/>
              <a:t>语句。</a:t>
            </a:r>
            <a:endParaRPr lang="en-US" sz="1050" dirty="0">
              <a:solidFill>
                <a:schemeClr val="tx1">
                  <a:lumMod val="75000"/>
                  <a:lumOff val="25000"/>
                </a:schemeClr>
              </a:solidFill>
              <a:latin typeface="Arial"/>
            </a:endParaRPr>
          </a:p>
        </p:txBody>
      </p:sp>
      <p:sp>
        <p:nvSpPr>
          <p:cNvPr id="10" name="Freeform 45">
            <a:extLst>
              <a:ext uri="{FF2B5EF4-FFF2-40B4-BE49-F238E27FC236}">
                <a16:creationId xmlns:a16="http://schemas.microsoft.com/office/drawing/2014/main" id="{75D0065A-6FC5-792F-5BAC-C9911D7F8B47}"/>
              </a:ext>
            </a:extLst>
          </p:cNvPr>
          <p:cNvSpPr>
            <a:spLocks noEditPoints="1"/>
          </p:cNvSpPr>
          <p:nvPr/>
        </p:nvSpPr>
        <p:spPr bwMode="auto">
          <a:xfrm>
            <a:off x="5106794" y="402764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1" name="Freeform 45">
            <a:extLst>
              <a:ext uri="{FF2B5EF4-FFF2-40B4-BE49-F238E27FC236}">
                <a16:creationId xmlns:a16="http://schemas.microsoft.com/office/drawing/2014/main" id="{71F022D0-9358-0FD4-4416-F520BBB3B11A}"/>
              </a:ext>
            </a:extLst>
          </p:cNvPr>
          <p:cNvSpPr>
            <a:spLocks noEditPoints="1"/>
          </p:cNvSpPr>
          <p:nvPr/>
        </p:nvSpPr>
        <p:spPr bwMode="auto">
          <a:xfrm>
            <a:off x="5106794" y="323288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353639"/>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2" name="Freeform 45">
            <a:extLst>
              <a:ext uri="{FF2B5EF4-FFF2-40B4-BE49-F238E27FC236}">
                <a16:creationId xmlns:a16="http://schemas.microsoft.com/office/drawing/2014/main" id="{5C9C20AF-F90C-AF26-215A-E70A024682F0}"/>
              </a:ext>
            </a:extLst>
          </p:cNvPr>
          <p:cNvSpPr>
            <a:spLocks noEditPoints="1"/>
          </p:cNvSpPr>
          <p:nvPr/>
        </p:nvSpPr>
        <p:spPr bwMode="auto">
          <a:xfrm>
            <a:off x="5106794" y="237098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3" name="Freeform 45">
            <a:extLst>
              <a:ext uri="{FF2B5EF4-FFF2-40B4-BE49-F238E27FC236}">
                <a16:creationId xmlns:a16="http://schemas.microsoft.com/office/drawing/2014/main" id="{315E14C1-892B-4966-8C68-FE2D1A56610D}"/>
              </a:ext>
            </a:extLst>
          </p:cNvPr>
          <p:cNvSpPr>
            <a:spLocks noEditPoints="1"/>
          </p:cNvSpPr>
          <p:nvPr/>
        </p:nvSpPr>
        <p:spPr bwMode="auto">
          <a:xfrm>
            <a:off x="5106794" y="48242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4" name="Freeform 187">
            <a:extLst>
              <a:ext uri="{FF2B5EF4-FFF2-40B4-BE49-F238E27FC236}">
                <a16:creationId xmlns:a16="http://schemas.microsoft.com/office/drawing/2014/main" id="{6039ACC1-8996-ACE2-6807-8A897AD42752}"/>
              </a:ext>
            </a:extLst>
          </p:cNvPr>
          <p:cNvSpPr>
            <a:spLocks noEditPoints="1"/>
          </p:cNvSpPr>
          <p:nvPr/>
        </p:nvSpPr>
        <p:spPr bwMode="auto">
          <a:xfrm>
            <a:off x="2568785" y="3940958"/>
            <a:ext cx="531422" cy="343436"/>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5" name="Freeform 52">
            <a:extLst>
              <a:ext uri="{FF2B5EF4-FFF2-40B4-BE49-F238E27FC236}">
                <a16:creationId xmlns:a16="http://schemas.microsoft.com/office/drawing/2014/main" id="{69A310A4-5BBB-F32C-F6DA-F78F4718C466}"/>
              </a:ext>
            </a:extLst>
          </p:cNvPr>
          <p:cNvSpPr>
            <a:spLocks noEditPoints="1"/>
          </p:cNvSpPr>
          <p:nvPr/>
        </p:nvSpPr>
        <p:spPr bwMode="auto">
          <a:xfrm>
            <a:off x="2592337" y="3096307"/>
            <a:ext cx="484318" cy="484318"/>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6" name="Freeform 56">
            <a:extLst>
              <a:ext uri="{FF2B5EF4-FFF2-40B4-BE49-F238E27FC236}">
                <a16:creationId xmlns:a16="http://schemas.microsoft.com/office/drawing/2014/main" id="{77F41AB3-3D09-7D6A-1704-82DB1EB86DBD}"/>
              </a:ext>
            </a:extLst>
          </p:cNvPr>
          <p:cNvSpPr>
            <a:spLocks noEditPoints="1"/>
          </p:cNvSpPr>
          <p:nvPr/>
        </p:nvSpPr>
        <p:spPr bwMode="auto">
          <a:xfrm>
            <a:off x="2602613" y="2310372"/>
            <a:ext cx="463769" cy="463769"/>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grpSp>
        <p:nvGrpSpPr>
          <p:cNvPr id="18" name="Group 63">
            <a:extLst>
              <a:ext uri="{FF2B5EF4-FFF2-40B4-BE49-F238E27FC236}">
                <a16:creationId xmlns:a16="http://schemas.microsoft.com/office/drawing/2014/main" id="{7F16A986-DE11-DCA1-2573-4A505C354C56}"/>
              </a:ext>
            </a:extLst>
          </p:cNvPr>
          <p:cNvGrpSpPr/>
          <p:nvPr/>
        </p:nvGrpSpPr>
        <p:grpSpPr>
          <a:xfrm>
            <a:off x="3489481" y="3854535"/>
            <a:ext cx="1469290" cy="587716"/>
            <a:chOff x="2310038" y="1386352"/>
            <a:chExt cx="1469290" cy="587716"/>
          </a:xfrm>
        </p:grpSpPr>
        <p:sp>
          <p:nvSpPr>
            <p:cNvPr id="19" name="Freeform 32">
              <a:extLst>
                <a:ext uri="{FF2B5EF4-FFF2-40B4-BE49-F238E27FC236}">
                  <a16:creationId xmlns:a16="http://schemas.microsoft.com/office/drawing/2014/main" id="{772FAE59-814D-D982-8C15-BA0AC689BBF3}"/>
                </a:ext>
              </a:extLst>
            </p:cNvPr>
            <p:cNvSpPr/>
            <p:nvPr/>
          </p:nvSpPr>
          <p:spPr>
            <a:xfrm>
              <a:off x="2310038" y="1386352"/>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0" name="Text Placeholder 3">
              <a:extLst>
                <a:ext uri="{FF2B5EF4-FFF2-40B4-BE49-F238E27FC236}">
                  <a16:creationId xmlns:a16="http://schemas.microsoft.com/office/drawing/2014/main" id="{04A5D266-EDD6-0D7B-1679-51660736FF87}"/>
                </a:ext>
              </a:extLst>
            </p:cNvPr>
            <p:cNvSpPr txBox="1">
              <a:spLocks/>
            </p:cNvSpPr>
            <p:nvPr/>
          </p:nvSpPr>
          <p:spPr>
            <a:xfrm>
              <a:off x="2623270" y="1572488"/>
              <a:ext cx="767839"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lang="zh-CN" altLang="en-US" b="1" kern="0" dirty="0">
                  <a:solidFill>
                    <a:srgbClr val="FFFFFF">
                      <a:lumMod val="50000"/>
                    </a:srgbClr>
                  </a:solidFill>
                  <a:latin typeface="Arial"/>
                </a:rPr>
                <a:t>设计</a:t>
              </a:r>
              <a:r>
                <a:rPr lang="en-US" altLang="zh-CN" b="1" kern="0" dirty="0">
                  <a:solidFill>
                    <a:srgbClr val="FFFFFF">
                      <a:lumMod val="50000"/>
                    </a:srgbClr>
                  </a:solidFill>
                  <a:latin typeface="Arial"/>
                </a:rPr>
                <a:t>/</a:t>
              </a:r>
              <a:r>
                <a:rPr lang="zh-CN" altLang="en-US" b="1" kern="0" dirty="0">
                  <a:solidFill>
                    <a:srgbClr val="FFFFFF">
                      <a:lumMod val="50000"/>
                    </a:srgbClr>
                  </a:solidFill>
                  <a:latin typeface="Arial"/>
                </a:rPr>
                <a:t>开发</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1" name="Group 64">
            <a:extLst>
              <a:ext uri="{FF2B5EF4-FFF2-40B4-BE49-F238E27FC236}">
                <a16:creationId xmlns:a16="http://schemas.microsoft.com/office/drawing/2014/main" id="{C1AF25A8-E2C0-E989-ADF5-783D142FEF55}"/>
              </a:ext>
            </a:extLst>
          </p:cNvPr>
          <p:cNvGrpSpPr/>
          <p:nvPr/>
        </p:nvGrpSpPr>
        <p:grpSpPr>
          <a:xfrm>
            <a:off x="3489481" y="3042509"/>
            <a:ext cx="1469290" cy="587716"/>
            <a:chOff x="2310038" y="2193576"/>
            <a:chExt cx="1469290" cy="587716"/>
          </a:xfrm>
        </p:grpSpPr>
        <p:sp>
          <p:nvSpPr>
            <p:cNvPr id="22" name="Freeform 35">
              <a:extLst>
                <a:ext uri="{FF2B5EF4-FFF2-40B4-BE49-F238E27FC236}">
                  <a16:creationId xmlns:a16="http://schemas.microsoft.com/office/drawing/2014/main" id="{21D133CD-495B-13B3-02F3-06B14C8202EF}"/>
                </a:ext>
              </a:extLst>
            </p:cNvPr>
            <p:cNvSpPr/>
            <p:nvPr/>
          </p:nvSpPr>
          <p:spPr>
            <a:xfrm>
              <a:off x="2310038" y="2193576"/>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3" name="Text Placeholder 3">
              <a:extLst>
                <a:ext uri="{FF2B5EF4-FFF2-40B4-BE49-F238E27FC236}">
                  <a16:creationId xmlns:a16="http://schemas.microsoft.com/office/drawing/2014/main" id="{70FFF9D7-7A44-9DD4-26FC-E776CC554401}"/>
                </a:ext>
              </a:extLst>
            </p:cNvPr>
            <p:cNvSpPr txBox="1">
              <a:spLocks/>
            </p:cNvSpPr>
            <p:nvPr/>
          </p:nvSpPr>
          <p:spPr>
            <a:xfrm>
              <a:off x="2709532" y="2379712"/>
              <a:ext cx="718145"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lang="zh-CN" altLang="en-US" b="1" kern="0" dirty="0">
                  <a:solidFill>
                    <a:srgbClr val="FFFFFF">
                      <a:lumMod val="50000"/>
                    </a:srgbClr>
                  </a:solidFill>
                  <a:latin typeface="Arial"/>
                </a:rPr>
                <a:t>统计需求</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4" name="Group 65">
            <a:extLst>
              <a:ext uri="{FF2B5EF4-FFF2-40B4-BE49-F238E27FC236}">
                <a16:creationId xmlns:a16="http://schemas.microsoft.com/office/drawing/2014/main" id="{09BA9C64-D120-CEC9-21B0-5DB5C62D7522}"/>
              </a:ext>
            </a:extLst>
          </p:cNvPr>
          <p:cNvGrpSpPr/>
          <p:nvPr/>
        </p:nvGrpSpPr>
        <p:grpSpPr>
          <a:xfrm>
            <a:off x="3489481" y="2220958"/>
            <a:ext cx="1469290" cy="587716"/>
            <a:chOff x="2310038" y="3000800"/>
            <a:chExt cx="1469290" cy="587716"/>
          </a:xfrm>
        </p:grpSpPr>
        <p:sp>
          <p:nvSpPr>
            <p:cNvPr id="25" name="Freeform 39">
              <a:extLst>
                <a:ext uri="{FF2B5EF4-FFF2-40B4-BE49-F238E27FC236}">
                  <a16:creationId xmlns:a16="http://schemas.microsoft.com/office/drawing/2014/main" id="{160CC3AB-6404-0DE7-8F4A-96D59A2E8954}"/>
                </a:ext>
              </a:extLst>
            </p:cNvPr>
            <p:cNvSpPr/>
            <p:nvPr/>
          </p:nvSpPr>
          <p:spPr>
            <a:xfrm>
              <a:off x="2310038" y="3000800"/>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6" name="Text Placeholder 3">
              <a:extLst>
                <a:ext uri="{FF2B5EF4-FFF2-40B4-BE49-F238E27FC236}">
                  <a16:creationId xmlns:a16="http://schemas.microsoft.com/office/drawing/2014/main" id="{51E0A03B-1C45-54A5-67C1-4A5E0AD1B329}"/>
                </a:ext>
              </a:extLst>
            </p:cNvPr>
            <p:cNvSpPr txBox="1">
              <a:spLocks/>
            </p:cNvSpPr>
            <p:nvPr/>
          </p:nvSpPr>
          <p:spPr>
            <a:xfrm>
              <a:off x="2639166" y="3185492"/>
              <a:ext cx="897682"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zh-CN" altLang="en-US" b="1" i="0" u="none" strike="noStrike" kern="0" cap="none" spc="0" normalizeH="0" baseline="0" noProof="0" dirty="0">
                  <a:ln>
                    <a:noFill/>
                  </a:ln>
                  <a:solidFill>
                    <a:srgbClr val="FFFFFF">
                      <a:lumMod val="50000"/>
                    </a:srgbClr>
                  </a:solidFill>
                  <a:effectLst/>
                  <a:uLnTx/>
                  <a:uFillTx/>
                  <a:latin typeface="Arial"/>
                </a:rPr>
                <a:t>数据库维护</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7" name="Group 67">
            <a:extLst>
              <a:ext uri="{FF2B5EF4-FFF2-40B4-BE49-F238E27FC236}">
                <a16:creationId xmlns:a16="http://schemas.microsoft.com/office/drawing/2014/main" id="{9997DA43-FF84-6F24-A38C-6AE9E50A68D5}"/>
              </a:ext>
            </a:extLst>
          </p:cNvPr>
          <p:cNvGrpSpPr/>
          <p:nvPr/>
        </p:nvGrpSpPr>
        <p:grpSpPr>
          <a:xfrm>
            <a:off x="3489481" y="4673810"/>
            <a:ext cx="1469290" cy="587716"/>
            <a:chOff x="2310038" y="3824877"/>
            <a:chExt cx="1469290" cy="587716"/>
          </a:xfrm>
        </p:grpSpPr>
        <p:sp>
          <p:nvSpPr>
            <p:cNvPr id="28" name="Freeform 42">
              <a:extLst>
                <a:ext uri="{FF2B5EF4-FFF2-40B4-BE49-F238E27FC236}">
                  <a16:creationId xmlns:a16="http://schemas.microsoft.com/office/drawing/2014/main" id="{924AD604-F8C6-2878-74FB-25F753821875}"/>
                </a:ext>
              </a:extLst>
            </p:cNvPr>
            <p:cNvSpPr/>
            <p:nvPr/>
          </p:nvSpPr>
          <p:spPr>
            <a:xfrm>
              <a:off x="2310038" y="3824877"/>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9" name="Text Placeholder 3">
              <a:extLst>
                <a:ext uri="{FF2B5EF4-FFF2-40B4-BE49-F238E27FC236}">
                  <a16:creationId xmlns:a16="http://schemas.microsoft.com/office/drawing/2014/main" id="{86F0D82E-3B52-C0D0-B872-8641229EE86B}"/>
                </a:ext>
              </a:extLst>
            </p:cNvPr>
            <p:cNvSpPr txBox="1">
              <a:spLocks/>
            </p:cNvSpPr>
            <p:nvPr/>
          </p:nvSpPr>
          <p:spPr>
            <a:xfrm>
              <a:off x="2865123" y="4011013"/>
              <a:ext cx="359074"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zh-CN" altLang="en-US" b="1" i="0" u="none" strike="noStrike" kern="0" cap="none" spc="0" normalizeH="0" baseline="0" noProof="0" dirty="0">
                  <a:ln>
                    <a:noFill/>
                  </a:ln>
                  <a:solidFill>
                    <a:srgbClr val="FFFFFF">
                      <a:lumMod val="50000"/>
                    </a:srgbClr>
                  </a:solidFill>
                  <a:effectLst/>
                  <a:uLnTx/>
                  <a:uFillTx/>
                  <a:latin typeface="Arial"/>
                </a:rPr>
                <a:t>审核</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sp>
        <p:nvSpPr>
          <p:cNvPr id="30" name="文本框 29">
            <a:extLst>
              <a:ext uri="{FF2B5EF4-FFF2-40B4-BE49-F238E27FC236}">
                <a16:creationId xmlns:a16="http://schemas.microsoft.com/office/drawing/2014/main" id="{99821572-8084-24BB-0B4C-B256E043FBD4}"/>
              </a:ext>
            </a:extLst>
          </p:cNvPr>
          <p:cNvSpPr txBox="1"/>
          <p:nvPr/>
        </p:nvSpPr>
        <p:spPr>
          <a:xfrm>
            <a:off x="3910946" y="226876"/>
            <a:ext cx="4339650" cy="892552"/>
          </a:xfrm>
          <a:prstGeom prst="rect">
            <a:avLst/>
          </a:prstGeom>
          <a:noFill/>
        </p:spPr>
        <p:txBody>
          <a:bodyPr wrap="none" rtlCol="0">
            <a:spAutoFit/>
          </a:bodyPr>
          <a:lstStyle/>
          <a:p>
            <a:r>
              <a:rPr lang="zh-CN" altLang="en-US" sz="3600" b="1" dirty="0">
                <a:solidFill>
                  <a:schemeClr val="tx1">
                    <a:lumMod val="85000"/>
                    <a:lumOff val="15000"/>
                  </a:schemeClr>
                </a:solidFill>
                <a:latin typeface="+mj-lt"/>
                <a:ea typeface="方正硬笔楷书繁体" panose="03000509000000000000"/>
              </a:rPr>
              <a:t>在人人网的工作职责</a:t>
            </a:r>
            <a:endParaRPr lang="en-US" altLang="zh-CN" sz="1600" b="1" dirty="0">
              <a:solidFill>
                <a:schemeClr val="tx1">
                  <a:lumMod val="85000"/>
                  <a:lumOff val="15000"/>
                </a:schemeClr>
              </a:solidFill>
              <a:latin typeface="+mj-lt"/>
              <a:ea typeface="方正硬笔楷书繁体" panose="03000509000000000000"/>
            </a:endParaRPr>
          </a:p>
          <a:p>
            <a:pPr algn="ctr"/>
            <a:r>
              <a:rPr lang="en-US" altLang="zh-CN" sz="1600" b="1" dirty="0">
                <a:ea typeface="微软雅黑" panose="020B0503020204020204" pitchFamily="34" charset="-122"/>
              </a:rPr>
              <a:t>2011-2015</a:t>
            </a:r>
            <a:endParaRPr lang="zh-CN" altLang="en-US" sz="1600" b="1" dirty="0">
              <a:solidFill>
                <a:schemeClr val="tx1">
                  <a:lumMod val="85000"/>
                  <a:lumOff val="15000"/>
                </a:schemeClr>
              </a:solidFill>
              <a:latin typeface="+mj-lt"/>
              <a:ea typeface="方正硬笔楷书繁体" panose="03000509000000000000"/>
            </a:endParaRPr>
          </a:p>
        </p:txBody>
      </p:sp>
      <p:pic>
        <p:nvPicPr>
          <p:cNvPr id="31" name="Picture 5" descr="C:\Users\Jonahs\Dropbox\Projects SCOTT\MEET Windows Azure\source\Background\tile-icon-CDN.png">
            <a:extLst>
              <a:ext uri="{FF2B5EF4-FFF2-40B4-BE49-F238E27FC236}">
                <a16:creationId xmlns:a16="http://schemas.microsoft.com/office/drawing/2014/main" id="{279B2B39-6E47-2628-6742-7E5E396A4F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0210" y="4683099"/>
            <a:ext cx="559786" cy="559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44269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2" presetClass="entr" presetSubtype="2" accel="50000" decel="5000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53"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2" presetClass="entr" presetSubtype="2" accel="50000" decel="5000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accel="50000" decel="5000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0-#ppt_w/2"/>
                                          </p:val>
                                        </p:tav>
                                        <p:tav tm="100000">
                                          <p:val>
                                            <p:strVal val="#ppt_x"/>
                                          </p:val>
                                        </p:tav>
                                      </p:tavLst>
                                    </p:anim>
                                    <p:anim calcmode="lin" valueType="num">
                                      <p:cBhvr additive="base">
                                        <p:cTn id="33" dur="500" fill="hold"/>
                                        <p:tgtEl>
                                          <p:spTgt spid="3"/>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53"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par>
                                <p:cTn id="40" presetID="2" presetClass="entr" presetSubtype="2" accel="50000" decel="5000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1+#ppt_w/2"/>
                                          </p:val>
                                        </p:tav>
                                        <p:tav tm="100000">
                                          <p:val>
                                            <p:strVal val="#ppt_x"/>
                                          </p:val>
                                        </p:tav>
                                      </p:tavLst>
                                    </p:anim>
                                    <p:anim calcmode="lin" valueType="num">
                                      <p:cBhvr additive="base">
                                        <p:cTn id="43" dur="500" fill="hold"/>
                                        <p:tgtEl>
                                          <p:spTgt spid="21"/>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53"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par>
                                <p:cTn id="50" presetID="2" presetClass="entr" presetSubtype="2" accel="50000" decel="5000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ppt_y"/>
                                          </p:val>
                                        </p:tav>
                                        <p:tav tm="100000">
                                          <p:val>
                                            <p:strVal val="#ppt_y"/>
                                          </p:val>
                                        </p:tav>
                                      </p:tavLst>
                                    </p:anim>
                                  </p:childTnLst>
                                </p:cTn>
                              </p:par>
                            </p:childTnLst>
                          </p:cTn>
                        </p:par>
                        <p:par>
                          <p:cTn id="54" fill="hold">
                            <p:stCondLst>
                              <p:cond delay="3000"/>
                            </p:stCondLst>
                            <p:childTnLst>
                              <p:par>
                                <p:cTn id="55" presetID="2" presetClass="entr" presetSubtype="8" accel="50000" decel="5000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500" fill="hold"/>
                                        <p:tgtEl>
                                          <p:spTgt spid="4"/>
                                        </p:tgtEl>
                                        <p:attrNameLst>
                                          <p:attrName>ppt_x</p:attrName>
                                        </p:attrNameLst>
                                      </p:cBhvr>
                                      <p:tavLst>
                                        <p:tav tm="0">
                                          <p:val>
                                            <p:strVal val="0-#ppt_w/2"/>
                                          </p:val>
                                        </p:tav>
                                        <p:tav tm="100000">
                                          <p:val>
                                            <p:strVal val="#ppt_x"/>
                                          </p:val>
                                        </p:tav>
                                      </p:tavLst>
                                    </p:anim>
                                    <p:anim calcmode="lin" valueType="num">
                                      <p:cBhvr additive="base">
                                        <p:cTn id="58" dur="500" fill="hold"/>
                                        <p:tgtEl>
                                          <p:spTgt spid="4"/>
                                        </p:tgtEl>
                                        <p:attrNameLst>
                                          <p:attrName>ppt_y</p:attrName>
                                        </p:attrNameLst>
                                      </p:cBhvr>
                                      <p:tavLst>
                                        <p:tav tm="0">
                                          <p:val>
                                            <p:strVal val="#ppt_y"/>
                                          </p:val>
                                        </p:tav>
                                        <p:tav tm="100000">
                                          <p:val>
                                            <p:strVal val="#ppt_y"/>
                                          </p:val>
                                        </p:tav>
                                      </p:tavLst>
                                    </p:anim>
                                  </p:childTnLst>
                                </p:cTn>
                              </p:par>
                            </p:childTnLst>
                          </p:cTn>
                        </p:par>
                        <p:par>
                          <p:cTn id="59" fill="hold">
                            <p:stCondLst>
                              <p:cond delay="3500"/>
                            </p:stCondLst>
                            <p:childTnLst>
                              <p:par>
                                <p:cTn id="60" presetID="53" presetClass="entr" presetSubtype="0"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par>
                                <p:cTn id="65" presetID="2" presetClass="entr" presetSubtype="2" accel="50000" decel="5000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1+#ppt_w/2"/>
                                          </p:val>
                                        </p:tav>
                                        <p:tav tm="100000">
                                          <p:val>
                                            <p:strVal val="#ppt_x"/>
                                          </p:val>
                                        </p:tav>
                                      </p:tavLst>
                                    </p:anim>
                                    <p:anim calcmode="lin" valueType="num">
                                      <p:cBhvr additive="base">
                                        <p:cTn id="68" dur="500" fill="hold"/>
                                        <p:tgtEl>
                                          <p:spTgt spid="24"/>
                                        </p:tgtEl>
                                        <p:attrNameLst>
                                          <p:attrName>ppt_y</p:attrName>
                                        </p:attrNameLst>
                                      </p:cBhvr>
                                      <p:tavLst>
                                        <p:tav tm="0">
                                          <p:val>
                                            <p:strVal val="#ppt_y"/>
                                          </p:val>
                                        </p:tav>
                                        <p:tav tm="100000">
                                          <p:val>
                                            <p:strVal val="#ppt_y"/>
                                          </p:val>
                                        </p:tav>
                                      </p:tavLst>
                                    </p:anim>
                                  </p:childTnLst>
                                </p:cTn>
                              </p:par>
                            </p:childTnLst>
                          </p:cTn>
                        </p:par>
                        <p:par>
                          <p:cTn id="69" fill="hold">
                            <p:stCondLst>
                              <p:cond delay="4000"/>
                            </p:stCondLst>
                            <p:childTnLst>
                              <p:par>
                                <p:cTn id="70" presetID="53" presetClass="entr" presetSubtype="0" fill="hold" grpId="0" nodeType="afterEffect">
                                  <p:stCondLst>
                                    <p:cond delay="0"/>
                                  </p:stCondLst>
                                  <p:childTnLst>
                                    <p:set>
                                      <p:cBhvr>
                                        <p:cTn id="71" dur="1" fill="hold">
                                          <p:stCondLst>
                                            <p:cond delay="0"/>
                                          </p:stCondLst>
                                        </p:cTn>
                                        <p:tgtEl>
                                          <p:spTgt spid="12"/>
                                        </p:tgtEl>
                                        <p:attrNameLst>
                                          <p:attrName>style.visibility</p:attrName>
                                        </p:attrNameLst>
                                      </p:cBhvr>
                                      <p:to>
                                        <p:strVal val="visible"/>
                                      </p:to>
                                    </p:set>
                                    <p:anim calcmode="lin" valueType="num">
                                      <p:cBhvr>
                                        <p:cTn id="72" dur="500" fill="hold"/>
                                        <p:tgtEl>
                                          <p:spTgt spid="12"/>
                                        </p:tgtEl>
                                        <p:attrNameLst>
                                          <p:attrName>ppt_w</p:attrName>
                                        </p:attrNameLst>
                                      </p:cBhvr>
                                      <p:tavLst>
                                        <p:tav tm="0">
                                          <p:val>
                                            <p:fltVal val="0"/>
                                          </p:val>
                                        </p:tav>
                                        <p:tav tm="100000">
                                          <p:val>
                                            <p:strVal val="#ppt_w"/>
                                          </p:val>
                                        </p:tav>
                                      </p:tavLst>
                                    </p:anim>
                                    <p:anim calcmode="lin" valueType="num">
                                      <p:cBhvr>
                                        <p:cTn id="73" dur="500" fill="hold"/>
                                        <p:tgtEl>
                                          <p:spTgt spid="12"/>
                                        </p:tgtEl>
                                        <p:attrNameLst>
                                          <p:attrName>ppt_h</p:attrName>
                                        </p:attrNameLst>
                                      </p:cBhvr>
                                      <p:tavLst>
                                        <p:tav tm="0">
                                          <p:val>
                                            <p:fltVal val="0"/>
                                          </p:val>
                                        </p:tav>
                                        <p:tav tm="100000">
                                          <p:val>
                                            <p:strVal val="#ppt_h"/>
                                          </p:val>
                                        </p:tav>
                                      </p:tavLst>
                                    </p:anim>
                                    <p:animEffect transition="in" filter="fade">
                                      <p:cBhvr>
                                        <p:cTn id="74" dur="500"/>
                                        <p:tgtEl>
                                          <p:spTgt spid="12"/>
                                        </p:tgtEl>
                                      </p:cBhvr>
                                    </p:animEffect>
                                  </p:childTnLst>
                                </p:cTn>
                              </p:par>
                              <p:par>
                                <p:cTn id="75" presetID="2" presetClass="entr" presetSubtype="2" accel="50000" decel="50000"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 calcmode="lin" valueType="num">
                                      <p:cBhvr additive="base">
                                        <p:cTn id="77" dur="500" fill="hold"/>
                                        <p:tgtEl>
                                          <p:spTgt spid="8"/>
                                        </p:tgtEl>
                                        <p:attrNameLst>
                                          <p:attrName>ppt_x</p:attrName>
                                        </p:attrNameLst>
                                      </p:cBhvr>
                                      <p:tavLst>
                                        <p:tav tm="0">
                                          <p:val>
                                            <p:strVal val="1+#ppt_w/2"/>
                                          </p:val>
                                        </p:tav>
                                        <p:tav tm="100000">
                                          <p:val>
                                            <p:strVal val="#ppt_x"/>
                                          </p:val>
                                        </p:tav>
                                      </p:tavLst>
                                    </p:anim>
                                    <p:anim calcmode="lin" valueType="num">
                                      <p:cBhvr additive="base">
                                        <p:cTn id="78" dur="500" fill="hold"/>
                                        <p:tgtEl>
                                          <p:spTgt spid="8"/>
                                        </p:tgtEl>
                                        <p:attrNameLst>
                                          <p:attrName>ppt_y</p:attrName>
                                        </p:attrNameLst>
                                      </p:cBhvr>
                                      <p:tavLst>
                                        <p:tav tm="0">
                                          <p:val>
                                            <p:strVal val="#ppt_y"/>
                                          </p:val>
                                        </p:tav>
                                        <p:tav tm="100000">
                                          <p:val>
                                            <p:strVal val="#ppt_y"/>
                                          </p:val>
                                        </p:tav>
                                      </p:tavLst>
                                    </p:anim>
                                  </p:childTnLst>
                                </p:cTn>
                              </p:par>
                            </p:childTnLst>
                          </p:cTn>
                        </p:par>
                        <p:par>
                          <p:cTn id="79" fill="hold">
                            <p:stCondLst>
                              <p:cond delay="4500"/>
                            </p:stCondLst>
                            <p:childTnLst>
                              <p:par>
                                <p:cTn id="80" presetID="2" presetClass="entr" presetSubtype="8" accel="50000" decel="50000" fill="hold" grpId="0" nodeType="afterEffect">
                                  <p:stCondLst>
                                    <p:cond delay="0"/>
                                  </p:stCondLst>
                                  <p:childTnLst>
                                    <p:set>
                                      <p:cBhvr>
                                        <p:cTn id="81" dur="1" fill="hold">
                                          <p:stCondLst>
                                            <p:cond delay="0"/>
                                          </p:stCondLst>
                                        </p:cTn>
                                        <p:tgtEl>
                                          <p:spTgt spid="5"/>
                                        </p:tgtEl>
                                        <p:attrNameLst>
                                          <p:attrName>style.visibility</p:attrName>
                                        </p:attrNameLst>
                                      </p:cBhvr>
                                      <p:to>
                                        <p:strVal val="visible"/>
                                      </p:to>
                                    </p:set>
                                    <p:anim calcmode="lin" valueType="num">
                                      <p:cBhvr additive="base">
                                        <p:cTn id="82" dur="500" fill="hold"/>
                                        <p:tgtEl>
                                          <p:spTgt spid="5"/>
                                        </p:tgtEl>
                                        <p:attrNameLst>
                                          <p:attrName>ppt_x</p:attrName>
                                        </p:attrNameLst>
                                      </p:cBhvr>
                                      <p:tavLst>
                                        <p:tav tm="0">
                                          <p:val>
                                            <p:strVal val="0-#ppt_w/2"/>
                                          </p:val>
                                        </p:tav>
                                        <p:tav tm="100000">
                                          <p:val>
                                            <p:strVal val="#ppt_x"/>
                                          </p:val>
                                        </p:tav>
                                      </p:tavLst>
                                    </p:anim>
                                    <p:anim calcmode="lin" valueType="num">
                                      <p:cBhvr additive="base">
                                        <p:cTn id="83" dur="500" fill="hold"/>
                                        <p:tgtEl>
                                          <p:spTgt spid="5"/>
                                        </p:tgtEl>
                                        <p:attrNameLst>
                                          <p:attrName>ppt_y</p:attrName>
                                        </p:attrNameLst>
                                      </p:cBhvr>
                                      <p:tavLst>
                                        <p:tav tm="0">
                                          <p:val>
                                            <p:strVal val="#ppt_y"/>
                                          </p:val>
                                        </p:tav>
                                        <p:tav tm="100000">
                                          <p:val>
                                            <p:strVal val="#ppt_y"/>
                                          </p:val>
                                        </p:tav>
                                      </p:tavLst>
                                    </p:anim>
                                  </p:childTnLst>
                                </p:cTn>
                              </p:par>
                              <p:par>
                                <p:cTn id="84" presetID="2" presetClass="entr" presetSubtype="2" accel="50000" decel="50000" fill="hold" nodeType="with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1+#ppt_w/2"/>
                                          </p:val>
                                        </p:tav>
                                        <p:tav tm="100000">
                                          <p:val>
                                            <p:strVal val="#ppt_x"/>
                                          </p:val>
                                        </p:tav>
                                      </p:tavLst>
                                    </p:anim>
                                    <p:anim calcmode="lin" valueType="num">
                                      <p:cBhvr additive="base">
                                        <p:cTn id="87" dur="500" fill="hold"/>
                                        <p:tgtEl>
                                          <p:spTgt spid="27"/>
                                        </p:tgtEl>
                                        <p:attrNameLst>
                                          <p:attrName>ppt_y</p:attrName>
                                        </p:attrNameLst>
                                      </p:cBhvr>
                                      <p:tavLst>
                                        <p:tav tm="0">
                                          <p:val>
                                            <p:strVal val="#ppt_y"/>
                                          </p:val>
                                        </p:tav>
                                        <p:tav tm="100000">
                                          <p:val>
                                            <p:strVal val="#ppt_y"/>
                                          </p:val>
                                        </p:tav>
                                      </p:tavLst>
                                    </p:anim>
                                  </p:childTnLst>
                                </p:cTn>
                              </p:par>
                            </p:childTnLst>
                          </p:cTn>
                        </p:par>
                        <p:par>
                          <p:cTn id="88" fill="hold">
                            <p:stCondLst>
                              <p:cond delay="5000"/>
                            </p:stCondLst>
                            <p:childTnLst>
                              <p:par>
                                <p:cTn id="89" presetID="53" presetClass="entr" presetSubtype="0" fill="hold" grpId="0" nodeType="after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p:cTn id="91" dur="500" fill="hold"/>
                                        <p:tgtEl>
                                          <p:spTgt spid="13"/>
                                        </p:tgtEl>
                                        <p:attrNameLst>
                                          <p:attrName>ppt_w</p:attrName>
                                        </p:attrNameLst>
                                      </p:cBhvr>
                                      <p:tavLst>
                                        <p:tav tm="0">
                                          <p:val>
                                            <p:fltVal val="0"/>
                                          </p:val>
                                        </p:tav>
                                        <p:tav tm="100000">
                                          <p:val>
                                            <p:strVal val="#ppt_w"/>
                                          </p:val>
                                        </p:tav>
                                      </p:tavLst>
                                    </p:anim>
                                    <p:anim calcmode="lin" valueType="num">
                                      <p:cBhvr>
                                        <p:cTn id="92" dur="500" fill="hold"/>
                                        <p:tgtEl>
                                          <p:spTgt spid="13"/>
                                        </p:tgtEl>
                                        <p:attrNameLst>
                                          <p:attrName>ppt_h</p:attrName>
                                        </p:attrNameLst>
                                      </p:cBhvr>
                                      <p:tavLst>
                                        <p:tav tm="0">
                                          <p:val>
                                            <p:fltVal val="0"/>
                                          </p:val>
                                        </p:tav>
                                        <p:tav tm="100000">
                                          <p:val>
                                            <p:strVal val="#ppt_h"/>
                                          </p:val>
                                        </p:tav>
                                      </p:tavLst>
                                    </p:anim>
                                    <p:animEffect transition="in" filter="fade">
                                      <p:cBhvr>
                                        <p:cTn id="93" dur="500"/>
                                        <p:tgtEl>
                                          <p:spTgt spid="13"/>
                                        </p:tgtEl>
                                      </p:cBhvr>
                                    </p:animEffect>
                                  </p:childTnLst>
                                </p:cTn>
                              </p:par>
                              <p:par>
                                <p:cTn id="94" presetID="2" presetClass="entr" presetSubtype="2" accel="50000" decel="50000" fill="hold" grpId="0" nodeType="withEffect">
                                  <p:stCondLst>
                                    <p:cond delay="0"/>
                                  </p:stCondLst>
                                  <p:childTnLst>
                                    <p:set>
                                      <p:cBhvr>
                                        <p:cTn id="95" dur="1" fill="hold">
                                          <p:stCondLst>
                                            <p:cond delay="0"/>
                                          </p:stCondLst>
                                        </p:cTn>
                                        <p:tgtEl>
                                          <p:spTgt spid="9"/>
                                        </p:tgtEl>
                                        <p:attrNameLst>
                                          <p:attrName>style.visibility</p:attrName>
                                        </p:attrNameLst>
                                      </p:cBhvr>
                                      <p:to>
                                        <p:strVal val="visible"/>
                                      </p:to>
                                    </p:set>
                                    <p:anim calcmode="lin" valueType="num">
                                      <p:cBhvr additive="base">
                                        <p:cTn id="96" dur="500" fill="hold"/>
                                        <p:tgtEl>
                                          <p:spTgt spid="9"/>
                                        </p:tgtEl>
                                        <p:attrNameLst>
                                          <p:attrName>ppt_x</p:attrName>
                                        </p:attrNameLst>
                                      </p:cBhvr>
                                      <p:tavLst>
                                        <p:tav tm="0">
                                          <p:val>
                                            <p:strVal val="1+#ppt_w/2"/>
                                          </p:val>
                                        </p:tav>
                                        <p:tav tm="100000">
                                          <p:val>
                                            <p:strVal val="#ppt_x"/>
                                          </p:val>
                                        </p:tav>
                                      </p:tavLst>
                                    </p:anim>
                                    <p:anim calcmode="lin" valueType="num">
                                      <p:cBhvr additive="base">
                                        <p:cTn id="9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10" grpId="0" animBg="1"/>
      <p:bldP spid="11" grpId="0" animBg="1"/>
      <p:bldP spid="12" grpId="0" animBg="1"/>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34195A65-D04E-0358-A5EF-8C6B3458CA7F}"/>
              </a:ext>
            </a:extLst>
          </p:cNvPr>
          <p:cNvSpPr/>
          <p:nvPr/>
        </p:nvSpPr>
        <p:spPr>
          <a:xfrm>
            <a:off x="1940927" y="4182059"/>
            <a:ext cx="2197915" cy="2203999"/>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A2B3C7F9-3374-3C2E-C41E-9CA7FFCB3F68}"/>
              </a:ext>
            </a:extLst>
          </p:cNvPr>
          <p:cNvSpPr/>
          <p:nvPr/>
        </p:nvSpPr>
        <p:spPr>
          <a:xfrm>
            <a:off x="4409040" y="4182059"/>
            <a:ext cx="2197915" cy="2203999"/>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43160AD3-967C-7515-E888-23688B5799C7}"/>
              </a:ext>
            </a:extLst>
          </p:cNvPr>
          <p:cNvSpPr/>
          <p:nvPr/>
        </p:nvSpPr>
        <p:spPr>
          <a:xfrm>
            <a:off x="6125571" y="2047703"/>
            <a:ext cx="1932017" cy="2058723"/>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ABE2C16-F156-FB26-034C-5B31617BA7F5}"/>
              </a:ext>
            </a:extLst>
          </p:cNvPr>
          <p:cNvSpPr txBox="1"/>
          <p:nvPr/>
        </p:nvSpPr>
        <p:spPr>
          <a:xfrm>
            <a:off x="3096070" y="197632"/>
            <a:ext cx="6059001" cy="646331"/>
          </a:xfrm>
          <a:prstGeom prst="rect">
            <a:avLst/>
          </a:prstGeom>
          <a:noFill/>
        </p:spPr>
        <p:txBody>
          <a:bodyPr wrap="square">
            <a:spAutoFit/>
          </a:bodyPr>
          <a:lstStyle/>
          <a:p>
            <a:pPr algn="ctr"/>
            <a:r>
              <a:rPr lang="zh-CN" altLang="en-US" sz="3600" b="1" dirty="0">
                <a:solidFill>
                  <a:schemeClr val="tx1">
                    <a:lumMod val="85000"/>
                    <a:lumOff val="15000"/>
                  </a:schemeClr>
                </a:solidFill>
                <a:latin typeface="方正硬笔楷书繁体" panose="03000509000000000000"/>
                <a:ea typeface="方正硬笔楷书繁体" panose="03000509000000000000"/>
              </a:rPr>
              <a:t>人人网</a:t>
            </a:r>
            <a:r>
              <a:rPr lang="en-US" altLang="zh-CN" sz="3600" b="1" dirty="0">
                <a:solidFill>
                  <a:schemeClr val="tx1">
                    <a:lumMod val="85000"/>
                    <a:lumOff val="15000"/>
                  </a:schemeClr>
                </a:solidFill>
                <a:latin typeface="方正硬笔楷书繁体" panose="03000509000000000000"/>
                <a:ea typeface="方正硬笔楷书繁体" panose="03000509000000000000"/>
              </a:rPr>
              <a:t>MySQL</a:t>
            </a:r>
            <a:r>
              <a:rPr lang="zh-CN" altLang="en-US" sz="3600" b="1" dirty="0">
                <a:solidFill>
                  <a:schemeClr val="tx1">
                    <a:lumMod val="85000"/>
                    <a:lumOff val="15000"/>
                  </a:schemeClr>
                </a:solidFill>
                <a:latin typeface="方正硬笔楷书繁体" panose="03000509000000000000"/>
                <a:ea typeface="方正硬笔楷书繁体" panose="03000509000000000000"/>
              </a:rPr>
              <a:t>数据库高可用</a:t>
            </a:r>
          </a:p>
        </p:txBody>
      </p:sp>
      <p:pic>
        <p:nvPicPr>
          <p:cNvPr id="14" name="Picture 2" descr="E:\水墨图表素材\22.png">
            <a:extLst>
              <a:ext uri="{FF2B5EF4-FFF2-40B4-BE49-F238E27FC236}">
                <a16:creationId xmlns:a16="http://schemas.microsoft.com/office/drawing/2014/main" id="{097435D2-B9ED-1213-3A31-3B674ECD1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487" y="1010127"/>
            <a:ext cx="6333101" cy="13166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9">
            <a:extLst>
              <a:ext uri="{FF2B5EF4-FFF2-40B4-BE49-F238E27FC236}">
                <a16:creationId xmlns:a16="http://schemas.microsoft.com/office/drawing/2014/main" id="{6F616831-0E66-3999-E06F-5CC0F5B163F8}"/>
              </a:ext>
            </a:extLst>
          </p:cNvPr>
          <p:cNvSpPr txBox="1">
            <a:spLocks noChangeArrowheads="1"/>
          </p:cNvSpPr>
          <p:nvPr/>
        </p:nvSpPr>
        <p:spPr bwMode="auto">
          <a:xfrm>
            <a:off x="2301182" y="1390077"/>
            <a:ext cx="310054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MHA</a:t>
            </a:r>
            <a:r>
              <a:rPr lang="zh-CN" altLang="en-US" sz="2200" dirty="0">
                <a:solidFill>
                  <a:schemeClr val="bg1"/>
                </a:solidFill>
                <a:ea typeface="微软雅黑" panose="020B0503020204020204" pitchFamily="34" charset="-122"/>
              </a:rPr>
              <a:t>高可用架构</a:t>
            </a:r>
          </a:p>
        </p:txBody>
      </p:sp>
      <p:pic>
        <p:nvPicPr>
          <p:cNvPr id="19" name="图片 18">
            <a:extLst>
              <a:ext uri="{FF2B5EF4-FFF2-40B4-BE49-F238E27FC236}">
                <a16:creationId xmlns:a16="http://schemas.microsoft.com/office/drawing/2014/main" id="{F6C5DF3E-5D10-FAAD-88D1-2DEFF1FDD5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1050" y="1985263"/>
            <a:ext cx="6176538" cy="4393697"/>
          </a:xfrm>
          <a:prstGeom prst="rect">
            <a:avLst/>
          </a:prstGeom>
        </p:spPr>
      </p:pic>
      <p:pic>
        <p:nvPicPr>
          <p:cNvPr id="1026" name="Picture 2">
            <a:extLst>
              <a:ext uri="{FF2B5EF4-FFF2-40B4-BE49-F238E27FC236}">
                <a16:creationId xmlns:a16="http://schemas.microsoft.com/office/drawing/2014/main" id="{AA7E0F28-3432-2E49-A16A-3DA04D82CB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1133" y="4881441"/>
            <a:ext cx="2758079" cy="722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11396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FFD3B21-9DDA-EC53-1A67-FE340EC0E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926" y="1593413"/>
            <a:ext cx="9718656" cy="4926123"/>
          </a:xfrm>
          <a:prstGeom prst="rect">
            <a:avLst/>
          </a:prstGeom>
        </p:spPr>
      </p:pic>
      <p:sp>
        <p:nvSpPr>
          <p:cNvPr id="6" name="文本框 5">
            <a:extLst>
              <a:ext uri="{FF2B5EF4-FFF2-40B4-BE49-F238E27FC236}">
                <a16:creationId xmlns:a16="http://schemas.microsoft.com/office/drawing/2014/main" id="{3C2EC505-C7FF-1B06-D076-65892C73843F}"/>
              </a:ext>
            </a:extLst>
          </p:cNvPr>
          <p:cNvSpPr txBox="1"/>
          <p:nvPr/>
        </p:nvSpPr>
        <p:spPr>
          <a:xfrm>
            <a:off x="3096070" y="155874"/>
            <a:ext cx="6059001" cy="646331"/>
          </a:xfrm>
          <a:prstGeom prst="rect">
            <a:avLst/>
          </a:prstGeom>
          <a:noFill/>
        </p:spPr>
        <p:txBody>
          <a:bodyPr wrap="square">
            <a:spAutoFit/>
          </a:bodyPr>
          <a:lstStyle/>
          <a:p>
            <a:pPr algn="ctr"/>
            <a:r>
              <a:rPr lang="en-US" altLang="zh-CN" sz="3600" b="1" dirty="0">
                <a:solidFill>
                  <a:schemeClr val="tx1">
                    <a:lumMod val="85000"/>
                    <a:lumOff val="15000"/>
                  </a:schemeClr>
                </a:solidFill>
                <a:latin typeface="方正硬笔楷书繁体" panose="03000509000000000000"/>
                <a:ea typeface="方正硬笔楷书繁体" panose="03000509000000000000"/>
              </a:rPr>
              <a:t>MySQL</a:t>
            </a:r>
            <a:r>
              <a:rPr lang="zh-CN" altLang="en-US" sz="3600" b="1" dirty="0">
                <a:solidFill>
                  <a:schemeClr val="tx1">
                    <a:lumMod val="85000"/>
                    <a:lumOff val="15000"/>
                  </a:schemeClr>
                </a:solidFill>
                <a:latin typeface="方正硬笔楷书繁体" panose="03000509000000000000"/>
                <a:ea typeface="方正硬笔楷书繁体" panose="03000509000000000000"/>
              </a:rPr>
              <a:t>通过</a:t>
            </a:r>
            <a:r>
              <a:rPr lang="en-US" altLang="zh-CN" sz="3600" b="1" dirty="0">
                <a:solidFill>
                  <a:schemeClr val="tx1">
                    <a:lumMod val="85000"/>
                    <a:lumOff val="15000"/>
                  </a:schemeClr>
                </a:solidFill>
                <a:latin typeface="方正硬笔楷书繁体" panose="03000509000000000000"/>
                <a:ea typeface="方正硬笔楷书繁体" panose="03000509000000000000"/>
              </a:rPr>
              <a:t>MHA</a:t>
            </a:r>
            <a:r>
              <a:rPr lang="zh-CN" altLang="en-US" sz="3600" b="1" dirty="0">
                <a:solidFill>
                  <a:schemeClr val="tx1">
                    <a:lumMod val="85000"/>
                    <a:lumOff val="15000"/>
                  </a:schemeClr>
                </a:solidFill>
                <a:latin typeface="方正硬笔楷书繁体" panose="03000509000000000000"/>
                <a:ea typeface="方正硬笔楷书繁体" panose="03000509000000000000"/>
              </a:rPr>
              <a:t>故障切换</a:t>
            </a:r>
          </a:p>
        </p:txBody>
      </p:sp>
      <p:sp>
        <p:nvSpPr>
          <p:cNvPr id="7" name="文本框 6">
            <a:extLst>
              <a:ext uri="{FF2B5EF4-FFF2-40B4-BE49-F238E27FC236}">
                <a16:creationId xmlns:a16="http://schemas.microsoft.com/office/drawing/2014/main" id="{27EE77BA-2459-C958-FB49-706CA3CD1D17}"/>
              </a:ext>
            </a:extLst>
          </p:cNvPr>
          <p:cNvSpPr txBox="1"/>
          <p:nvPr/>
        </p:nvSpPr>
        <p:spPr>
          <a:xfrm>
            <a:off x="1783532" y="2576642"/>
            <a:ext cx="1469727" cy="369332"/>
          </a:xfrm>
          <a:prstGeom prst="rect">
            <a:avLst/>
          </a:prstGeom>
          <a:noFill/>
        </p:spPr>
        <p:txBody>
          <a:bodyPr wrap="square" rtlCol="0">
            <a:spAutoFit/>
          </a:bodyPr>
          <a:lstStyle/>
          <a:p>
            <a:r>
              <a:rPr lang="en-US" altLang="zh-CN" b="1" dirty="0">
                <a:solidFill>
                  <a:srgbClr val="00B050"/>
                </a:solidFill>
              </a:rPr>
              <a:t>Healthy</a:t>
            </a:r>
            <a:endParaRPr lang="zh-CN" altLang="en-US" b="1" dirty="0">
              <a:solidFill>
                <a:srgbClr val="00B050"/>
              </a:solidFill>
            </a:endParaRPr>
          </a:p>
        </p:txBody>
      </p:sp>
      <p:sp>
        <p:nvSpPr>
          <p:cNvPr id="8" name="文本框 7">
            <a:extLst>
              <a:ext uri="{FF2B5EF4-FFF2-40B4-BE49-F238E27FC236}">
                <a16:creationId xmlns:a16="http://schemas.microsoft.com/office/drawing/2014/main" id="{C2D57CA3-82CD-93A8-A002-C63BDAC11A56}"/>
              </a:ext>
            </a:extLst>
          </p:cNvPr>
          <p:cNvSpPr txBox="1"/>
          <p:nvPr/>
        </p:nvSpPr>
        <p:spPr>
          <a:xfrm>
            <a:off x="6363076" y="2576642"/>
            <a:ext cx="1386689" cy="369332"/>
          </a:xfrm>
          <a:prstGeom prst="rect">
            <a:avLst/>
          </a:prstGeom>
          <a:noFill/>
        </p:spPr>
        <p:txBody>
          <a:bodyPr wrap="square" rtlCol="0">
            <a:spAutoFit/>
          </a:bodyPr>
          <a:lstStyle/>
          <a:p>
            <a:r>
              <a:rPr lang="en-US" altLang="zh-CN" b="1" dirty="0">
                <a:solidFill>
                  <a:srgbClr val="FF0000"/>
                </a:solidFill>
              </a:rPr>
              <a:t>Crash after</a:t>
            </a:r>
            <a:endParaRPr lang="zh-CN" altLang="en-US" b="1" dirty="0">
              <a:solidFill>
                <a:srgbClr val="FF0000"/>
              </a:solidFill>
            </a:endParaRPr>
          </a:p>
        </p:txBody>
      </p:sp>
      <p:sp>
        <p:nvSpPr>
          <p:cNvPr id="10" name="乘号 9">
            <a:extLst>
              <a:ext uri="{FF2B5EF4-FFF2-40B4-BE49-F238E27FC236}">
                <a16:creationId xmlns:a16="http://schemas.microsoft.com/office/drawing/2014/main" id="{2AA4E0EE-44B6-8743-1B20-AE64B162C818}"/>
              </a:ext>
            </a:extLst>
          </p:cNvPr>
          <p:cNvSpPr/>
          <p:nvPr/>
        </p:nvSpPr>
        <p:spPr>
          <a:xfrm>
            <a:off x="8492148" y="4119327"/>
            <a:ext cx="615636" cy="525101"/>
          </a:xfrm>
          <a:prstGeom prst="mathMultiply">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052580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a:extLst>
              <a:ext uri="{FF2B5EF4-FFF2-40B4-BE49-F238E27FC236}">
                <a16:creationId xmlns:a16="http://schemas.microsoft.com/office/drawing/2014/main" id="{8E244490-9832-B145-8651-0E880459D548}"/>
              </a:ext>
            </a:extLst>
          </p:cNvPr>
          <p:cNvSpPr txBox="1"/>
          <p:nvPr/>
        </p:nvSpPr>
        <p:spPr>
          <a:xfrm>
            <a:off x="3096070" y="155874"/>
            <a:ext cx="6059001" cy="646331"/>
          </a:xfrm>
          <a:prstGeom prst="rect">
            <a:avLst/>
          </a:prstGeom>
          <a:noFill/>
        </p:spPr>
        <p:txBody>
          <a:bodyPr wrap="square">
            <a:spAutoFit/>
          </a:bodyPr>
          <a:lstStyle/>
          <a:p>
            <a:pPr algn="ctr"/>
            <a:r>
              <a:rPr lang="en-US" altLang="zh-CN" sz="3600" b="1" dirty="0">
                <a:solidFill>
                  <a:schemeClr val="tx1">
                    <a:lumMod val="85000"/>
                    <a:lumOff val="15000"/>
                  </a:schemeClr>
                </a:solidFill>
                <a:latin typeface="方正硬笔楷书繁体" panose="03000509000000000000"/>
                <a:ea typeface="方正硬笔楷书繁体" panose="03000509000000000000"/>
              </a:rPr>
              <a:t>MySQL</a:t>
            </a:r>
            <a:r>
              <a:rPr lang="zh-CN" altLang="en-US" sz="3600" b="1" dirty="0">
                <a:solidFill>
                  <a:schemeClr val="tx1">
                    <a:lumMod val="85000"/>
                    <a:lumOff val="15000"/>
                  </a:schemeClr>
                </a:solidFill>
                <a:latin typeface="方正硬笔楷书繁体" panose="03000509000000000000"/>
                <a:ea typeface="方正硬笔楷书繁体" panose="03000509000000000000"/>
              </a:rPr>
              <a:t>数据统计平台</a:t>
            </a:r>
          </a:p>
        </p:txBody>
      </p:sp>
      <p:pic>
        <p:nvPicPr>
          <p:cNvPr id="5" name="図 4">
            <a:extLst>
              <a:ext uri="{FF2B5EF4-FFF2-40B4-BE49-F238E27FC236}">
                <a16:creationId xmlns:a16="http://schemas.microsoft.com/office/drawing/2014/main" id="{E6B400B9-0D3F-C54D-A5A2-B413AF700251}"/>
              </a:ext>
            </a:extLst>
          </p:cNvPr>
          <p:cNvPicPr>
            <a:picLocks noChangeAspect="1"/>
          </p:cNvPicPr>
          <p:nvPr/>
        </p:nvPicPr>
        <p:blipFill>
          <a:blip r:embed="rId3"/>
          <a:stretch>
            <a:fillRect/>
          </a:stretch>
        </p:blipFill>
        <p:spPr>
          <a:xfrm>
            <a:off x="1803071" y="2446793"/>
            <a:ext cx="8585857" cy="3715672"/>
          </a:xfrm>
          <a:prstGeom prst="rect">
            <a:avLst/>
          </a:prstGeom>
        </p:spPr>
      </p:pic>
      <p:pic>
        <p:nvPicPr>
          <p:cNvPr id="6" name="Picture 2" descr="E:\水墨图表素材\22.png">
            <a:extLst>
              <a:ext uri="{FF2B5EF4-FFF2-40B4-BE49-F238E27FC236}">
                <a16:creationId xmlns:a16="http://schemas.microsoft.com/office/drawing/2014/main" id="{A1EDFD0F-FCB7-A645-A2E1-C20C128917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790" y="1171843"/>
            <a:ext cx="8864138" cy="1381529"/>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9">
            <a:extLst>
              <a:ext uri="{FF2B5EF4-FFF2-40B4-BE49-F238E27FC236}">
                <a16:creationId xmlns:a16="http://schemas.microsoft.com/office/drawing/2014/main" id="{B10AE9BE-BFAD-1249-A2A2-855237E15459}"/>
              </a:ext>
            </a:extLst>
          </p:cNvPr>
          <p:cNvSpPr txBox="1">
            <a:spLocks noChangeArrowheads="1"/>
          </p:cNvSpPr>
          <p:nvPr/>
        </p:nvSpPr>
        <p:spPr bwMode="auto">
          <a:xfrm>
            <a:off x="2101485" y="1569900"/>
            <a:ext cx="506657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ja-CN" altLang="en-US" sz="2200" dirty="0">
                <a:solidFill>
                  <a:schemeClr val="bg1"/>
                </a:solidFill>
                <a:ea typeface="微软雅黑" panose="020B0503020204020204" pitchFamily="34" charset="-122"/>
              </a:rPr>
              <a:t>跨多个数据库的数据统计平台</a:t>
            </a:r>
            <a:endParaRPr lang="zh-CN" altLang="en-US" sz="22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301594220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2EC16F72-7BEF-9E26-D0D9-89E70A8B0889}"/>
              </a:ext>
            </a:extLst>
          </p:cNvPr>
          <p:cNvSpPr txBox="1"/>
          <p:nvPr/>
        </p:nvSpPr>
        <p:spPr>
          <a:xfrm>
            <a:off x="3427290" y="212829"/>
            <a:ext cx="5895386" cy="646331"/>
          </a:xfrm>
          <a:prstGeom prst="rect">
            <a:avLst/>
          </a:prstGeom>
          <a:noFill/>
        </p:spPr>
        <p:txBody>
          <a:bodyPr wrap="square">
            <a:spAutoFit/>
          </a:bodyPr>
          <a:lstStyle/>
          <a:p>
            <a:pPr algn="ctr"/>
            <a:r>
              <a:rPr lang="zh-CN" altLang="en-US" sz="3600" b="1" dirty="0">
                <a:solidFill>
                  <a:schemeClr val="tx1">
                    <a:lumMod val="85000"/>
                    <a:lumOff val="15000"/>
                  </a:schemeClr>
                </a:solidFill>
                <a:latin typeface="方正硬笔楷书繁体" panose="03000509000000000000"/>
                <a:ea typeface="方正硬笔楷书繁体" panose="03000509000000000000"/>
              </a:rPr>
              <a:t>人人网数据中心使用的技术</a:t>
            </a:r>
          </a:p>
        </p:txBody>
      </p:sp>
      <p:pic>
        <p:nvPicPr>
          <p:cNvPr id="9" name="Picture 2" descr="E:\水墨图表素材\22.png">
            <a:extLst>
              <a:ext uri="{FF2B5EF4-FFF2-40B4-BE49-F238E27FC236}">
                <a16:creationId xmlns:a16="http://schemas.microsoft.com/office/drawing/2014/main" id="{977EDBA2-9C42-CC36-7E6E-5DE6BFFC4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487" y="1466133"/>
            <a:ext cx="7598189" cy="13815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9">
            <a:extLst>
              <a:ext uri="{FF2B5EF4-FFF2-40B4-BE49-F238E27FC236}">
                <a16:creationId xmlns:a16="http://schemas.microsoft.com/office/drawing/2014/main" id="{C269AC8F-D390-2C5F-40E3-8C80075FB48E}"/>
              </a:ext>
            </a:extLst>
          </p:cNvPr>
          <p:cNvSpPr txBox="1">
            <a:spLocks noChangeArrowheads="1"/>
          </p:cNvSpPr>
          <p:nvPr/>
        </p:nvSpPr>
        <p:spPr bwMode="auto">
          <a:xfrm>
            <a:off x="2301182" y="1864190"/>
            <a:ext cx="489840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zh-CN" altLang="en-US" sz="2200" dirty="0">
                <a:solidFill>
                  <a:schemeClr val="bg1"/>
                </a:solidFill>
                <a:ea typeface="微软雅黑" panose="020B0503020204020204" pitchFamily="34" charset="-122"/>
              </a:rPr>
              <a:t>统计平台前端 </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JavaScript</a:t>
            </a:r>
            <a:endParaRPr lang="zh-CN" altLang="en-US" sz="2200" dirty="0">
              <a:solidFill>
                <a:schemeClr val="bg1"/>
              </a:solidFill>
              <a:ea typeface="微软雅黑" panose="020B0503020204020204" pitchFamily="34" charset="-122"/>
            </a:endParaRPr>
          </a:p>
        </p:txBody>
      </p:sp>
      <p:pic>
        <p:nvPicPr>
          <p:cNvPr id="11" name="Picture 2" descr="E:\水墨图表素材\22.png">
            <a:extLst>
              <a:ext uri="{FF2B5EF4-FFF2-40B4-BE49-F238E27FC236}">
                <a16:creationId xmlns:a16="http://schemas.microsoft.com/office/drawing/2014/main" id="{2B9B7ECA-F5CE-774C-A1F4-FB3BFC3B6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660" y="2585483"/>
            <a:ext cx="8128961" cy="13815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9">
            <a:extLst>
              <a:ext uri="{FF2B5EF4-FFF2-40B4-BE49-F238E27FC236}">
                <a16:creationId xmlns:a16="http://schemas.microsoft.com/office/drawing/2014/main" id="{58A24A32-2DE2-9C40-9EA7-960FF67A0D4D}"/>
              </a:ext>
            </a:extLst>
          </p:cNvPr>
          <p:cNvSpPr txBox="1">
            <a:spLocks noChangeArrowheads="1"/>
          </p:cNvSpPr>
          <p:nvPr/>
        </p:nvSpPr>
        <p:spPr bwMode="auto">
          <a:xfrm>
            <a:off x="2222355" y="2983540"/>
            <a:ext cx="551325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Zabbix</a:t>
            </a:r>
            <a:r>
              <a:rPr lang="zh-CN" altLang="en-US" sz="2200" dirty="0">
                <a:solidFill>
                  <a:schemeClr val="bg1"/>
                </a:solidFill>
                <a:ea typeface="微软雅黑" panose="020B0503020204020204" pitchFamily="34" charset="-122"/>
              </a:rPr>
              <a:t>二次开发</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PHP</a:t>
            </a:r>
            <a:endParaRPr lang="zh-CN" altLang="en-US" sz="2200" dirty="0">
              <a:solidFill>
                <a:schemeClr val="bg1"/>
              </a:solidFill>
              <a:ea typeface="微软雅黑" panose="020B0503020204020204" pitchFamily="34" charset="-122"/>
            </a:endParaRPr>
          </a:p>
        </p:txBody>
      </p:sp>
      <p:pic>
        <p:nvPicPr>
          <p:cNvPr id="13" name="Picture 2" descr="E:\水墨图表素材\22.png">
            <a:extLst>
              <a:ext uri="{FF2B5EF4-FFF2-40B4-BE49-F238E27FC236}">
                <a16:creationId xmlns:a16="http://schemas.microsoft.com/office/drawing/2014/main" id="{2AC6E86A-3C91-B84B-8530-432829049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894" y="3799429"/>
            <a:ext cx="7987072" cy="1381529"/>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9">
            <a:extLst>
              <a:ext uri="{FF2B5EF4-FFF2-40B4-BE49-F238E27FC236}">
                <a16:creationId xmlns:a16="http://schemas.microsoft.com/office/drawing/2014/main" id="{0E1F4652-EA37-E446-B2E1-4DB35B8D5450}"/>
              </a:ext>
            </a:extLst>
          </p:cNvPr>
          <p:cNvSpPr txBox="1">
            <a:spLocks noChangeArrowheads="1"/>
          </p:cNvSpPr>
          <p:nvPr/>
        </p:nvSpPr>
        <p:spPr bwMode="auto">
          <a:xfrm>
            <a:off x="2206589" y="4229016"/>
            <a:ext cx="531881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zh-CN" altLang="en-US" sz="2200" dirty="0">
                <a:solidFill>
                  <a:schemeClr val="bg1"/>
                </a:solidFill>
                <a:ea typeface="微软雅黑" panose="020B0503020204020204" pitchFamily="34" charset="-122"/>
              </a:rPr>
              <a:t>统计平台后台</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Python,SQL,Shell,awk</a:t>
            </a:r>
            <a:endParaRPr lang="zh-CN" altLang="en-US" sz="2200" dirty="0">
              <a:solidFill>
                <a:schemeClr val="bg1"/>
              </a:solidFill>
              <a:ea typeface="微软雅黑" panose="020B0503020204020204" pitchFamily="34" charset="-122"/>
            </a:endParaRPr>
          </a:p>
        </p:txBody>
      </p:sp>
      <p:pic>
        <p:nvPicPr>
          <p:cNvPr id="15" name="Picture 2" descr="E:\水墨图表素材\22.png">
            <a:extLst>
              <a:ext uri="{FF2B5EF4-FFF2-40B4-BE49-F238E27FC236}">
                <a16:creationId xmlns:a16="http://schemas.microsoft.com/office/drawing/2014/main" id="{8E084A5F-A74F-394F-8CD9-875DA6E50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598" y="4960818"/>
            <a:ext cx="7987072" cy="138152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9">
            <a:extLst>
              <a:ext uri="{FF2B5EF4-FFF2-40B4-BE49-F238E27FC236}">
                <a16:creationId xmlns:a16="http://schemas.microsoft.com/office/drawing/2014/main" id="{200DCFAF-8BE7-CE44-859A-B549D6D70A9E}"/>
              </a:ext>
            </a:extLst>
          </p:cNvPr>
          <p:cNvSpPr txBox="1">
            <a:spLocks noChangeArrowheads="1"/>
          </p:cNvSpPr>
          <p:nvPr/>
        </p:nvSpPr>
        <p:spPr bwMode="auto">
          <a:xfrm>
            <a:off x="2169803" y="5358875"/>
            <a:ext cx="434135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MySQL</a:t>
            </a:r>
            <a:r>
              <a:rPr lang="zh-CN" altLang="en-US" sz="2200" dirty="0">
                <a:solidFill>
                  <a:schemeClr val="bg1"/>
                </a:solidFill>
                <a:ea typeface="微软雅黑" panose="020B0503020204020204" pitchFamily="34" charset="-122"/>
              </a:rPr>
              <a:t>维护</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Shell ,</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SQL</a:t>
            </a:r>
            <a:r>
              <a:rPr lang="zh-CN" altLang="en-US" sz="2200" dirty="0">
                <a:solidFill>
                  <a:schemeClr val="bg1"/>
                </a:solidFill>
                <a:ea typeface="微软雅黑" panose="020B0503020204020204" pitchFamily="34" charset="-122"/>
              </a:rPr>
              <a:t> </a:t>
            </a:r>
          </a:p>
        </p:txBody>
      </p:sp>
    </p:spTree>
    <p:extLst>
      <p:ext uri="{BB962C8B-B14F-4D97-AF65-F5344CB8AC3E}">
        <p14:creationId xmlns:p14="http://schemas.microsoft.com/office/powerpoint/2010/main" val="12259156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1">
            <a:extLst>
              <a:ext uri="{FF2B5EF4-FFF2-40B4-BE49-F238E27FC236}">
                <a16:creationId xmlns:a16="http://schemas.microsoft.com/office/drawing/2014/main" id="{4D672782-E6EE-9969-D4DD-89B2CE45FF84}"/>
              </a:ext>
            </a:extLst>
          </p:cNvPr>
          <p:cNvSpPr/>
          <p:nvPr/>
        </p:nvSpPr>
        <p:spPr>
          <a:xfrm>
            <a:off x="1949382" y="2175098"/>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3" name="Freeform 34">
            <a:extLst>
              <a:ext uri="{FF2B5EF4-FFF2-40B4-BE49-F238E27FC236}">
                <a16:creationId xmlns:a16="http://schemas.microsoft.com/office/drawing/2014/main" id="{1684FFA1-37D0-C659-B6CF-E29AE879DD0B}"/>
              </a:ext>
            </a:extLst>
          </p:cNvPr>
          <p:cNvSpPr/>
          <p:nvPr/>
        </p:nvSpPr>
        <p:spPr>
          <a:xfrm>
            <a:off x="1949382" y="2982322"/>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rgbClr val="353639"/>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4" name="Freeform 38">
            <a:extLst>
              <a:ext uri="{FF2B5EF4-FFF2-40B4-BE49-F238E27FC236}">
                <a16:creationId xmlns:a16="http://schemas.microsoft.com/office/drawing/2014/main" id="{D4BC7CBA-EA64-374D-26EF-DDAF14577B5F}"/>
              </a:ext>
            </a:extLst>
          </p:cNvPr>
          <p:cNvSpPr/>
          <p:nvPr/>
        </p:nvSpPr>
        <p:spPr>
          <a:xfrm>
            <a:off x="1949382" y="3789547"/>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5" name="Freeform 41">
            <a:extLst>
              <a:ext uri="{FF2B5EF4-FFF2-40B4-BE49-F238E27FC236}">
                <a16:creationId xmlns:a16="http://schemas.microsoft.com/office/drawing/2014/main" id="{477A603C-D7AB-3352-7045-8122C37C632A}"/>
              </a:ext>
            </a:extLst>
          </p:cNvPr>
          <p:cNvSpPr/>
          <p:nvPr/>
        </p:nvSpPr>
        <p:spPr>
          <a:xfrm>
            <a:off x="1949382" y="4613624"/>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6" name="Text Placeholder 3">
            <a:extLst>
              <a:ext uri="{FF2B5EF4-FFF2-40B4-BE49-F238E27FC236}">
                <a16:creationId xmlns:a16="http://schemas.microsoft.com/office/drawing/2014/main" id="{94C4AD80-79C7-8AF5-6921-4A74CF751F47}"/>
              </a:ext>
            </a:extLst>
          </p:cNvPr>
          <p:cNvSpPr txBox="1">
            <a:spLocks/>
          </p:cNvSpPr>
          <p:nvPr/>
        </p:nvSpPr>
        <p:spPr>
          <a:xfrm>
            <a:off x="5500800" y="2374470"/>
            <a:ext cx="4673238" cy="33009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lnSpc>
                <a:spcPct val="150000"/>
              </a:lnSpc>
            </a:pPr>
            <a:r>
              <a:rPr lang="zh-CN" altLang="en-US" dirty="0"/>
              <a:t>设计开发区块链应用平台</a:t>
            </a:r>
            <a:endParaRPr lang="en-US" altLang="zh-CN" sz="1000" dirty="0">
              <a:solidFill>
                <a:schemeClr val="tx1">
                  <a:lumMod val="75000"/>
                  <a:lumOff val="25000"/>
                </a:schemeClr>
              </a:solidFill>
              <a:latin typeface="Arial"/>
            </a:endParaRPr>
          </a:p>
        </p:txBody>
      </p:sp>
      <p:sp>
        <p:nvSpPr>
          <p:cNvPr id="7" name="Text Placeholder 3">
            <a:extLst>
              <a:ext uri="{FF2B5EF4-FFF2-40B4-BE49-F238E27FC236}">
                <a16:creationId xmlns:a16="http://schemas.microsoft.com/office/drawing/2014/main" id="{3FBF7B37-359F-D1E9-C257-038B0FBE5730}"/>
              </a:ext>
            </a:extLst>
          </p:cNvPr>
          <p:cNvSpPr txBox="1">
            <a:spLocks/>
          </p:cNvSpPr>
          <p:nvPr/>
        </p:nvSpPr>
        <p:spPr>
          <a:xfrm>
            <a:off x="5500800" y="3209906"/>
            <a:ext cx="4409506" cy="2462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zh-CN" altLang="en-US" dirty="0"/>
              <a:t>编写区块链应用平台设计文档，操作手册</a:t>
            </a:r>
          </a:p>
        </p:txBody>
      </p:sp>
      <p:sp>
        <p:nvSpPr>
          <p:cNvPr id="8" name="Text Placeholder 3">
            <a:extLst>
              <a:ext uri="{FF2B5EF4-FFF2-40B4-BE49-F238E27FC236}">
                <a16:creationId xmlns:a16="http://schemas.microsoft.com/office/drawing/2014/main" id="{955E2F47-0DF1-FC3D-5CDA-2ACDA25815FB}"/>
              </a:ext>
            </a:extLst>
          </p:cNvPr>
          <p:cNvSpPr txBox="1">
            <a:spLocks/>
          </p:cNvSpPr>
          <p:nvPr/>
        </p:nvSpPr>
        <p:spPr>
          <a:xfrm>
            <a:off x="5510325" y="4029837"/>
            <a:ext cx="2871675" cy="40780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zh-CN" altLang="en-US" dirty="0"/>
              <a:t>区块链平台的推广，售前工作</a:t>
            </a:r>
          </a:p>
          <a:p>
            <a:pPr algn="l"/>
            <a:endParaRPr lang="en-US" sz="1050" dirty="0">
              <a:solidFill>
                <a:schemeClr val="tx1">
                  <a:lumMod val="75000"/>
                  <a:lumOff val="25000"/>
                </a:schemeClr>
              </a:solidFill>
              <a:latin typeface="Arial"/>
            </a:endParaRPr>
          </a:p>
        </p:txBody>
      </p:sp>
      <p:sp>
        <p:nvSpPr>
          <p:cNvPr id="9" name="Text Placeholder 3">
            <a:extLst>
              <a:ext uri="{FF2B5EF4-FFF2-40B4-BE49-F238E27FC236}">
                <a16:creationId xmlns:a16="http://schemas.microsoft.com/office/drawing/2014/main" id="{AF6D75AD-F95C-3825-F62D-FAC85A523AC7}"/>
              </a:ext>
            </a:extLst>
          </p:cNvPr>
          <p:cNvSpPr txBox="1">
            <a:spLocks/>
          </p:cNvSpPr>
          <p:nvPr/>
        </p:nvSpPr>
        <p:spPr>
          <a:xfrm>
            <a:off x="5500800" y="4698477"/>
            <a:ext cx="4409506" cy="69942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lnSpc>
                <a:spcPct val="150000"/>
              </a:lnSpc>
            </a:pPr>
            <a:r>
              <a:rPr lang="zh-CN" altLang="en-US" dirty="0"/>
              <a:t>给客户进行产品安装调试，与客户现有系统进行集成</a:t>
            </a:r>
            <a:endParaRPr lang="en-US" sz="1050" dirty="0">
              <a:solidFill>
                <a:schemeClr val="tx1">
                  <a:lumMod val="75000"/>
                  <a:lumOff val="25000"/>
                </a:schemeClr>
              </a:solidFill>
              <a:latin typeface="Arial"/>
            </a:endParaRPr>
          </a:p>
        </p:txBody>
      </p:sp>
      <p:sp>
        <p:nvSpPr>
          <p:cNvPr id="10" name="Freeform 45">
            <a:extLst>
              <a:ext uri="{FF2B5EF4-FFF2-40B4-BE49-F238E27FC236}">
                <a16:creationId xmlns:a16="http://schemas.microsoft.com/office/drawing/2014/main" id="{75D0065A-6FC5-792F-5BAC-C9911D7F8B47}"/>
              </a:ext>
            </a:extLst>
          </p:cNvPr>
          <p:cNvSpPr>
            <a:spLocks noEditPoints="1"/>
          </p:cNvSpPr>
          <p:nvPr/>
        </p:nvSpPr>
        <p:spPr bwMode="auto">
          <a:xfrm>
            <a:off x="5106794" y="240839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1" name="Freeform 45">
            <a:extLst>
              <a:ext uri="{FF2B5EF4-FFF2-40B4-BE49-F238E27FC236}">
                <a16:creationId xmlns:a16="http://schemas.microsoft.com/office/drawing/2014/main" id="{71F022D0-9358-0FD4-4416-F520BBB3B11A}"/>
              </a:ext>
            </a:extLst>
          </p:cNvPr>
          <p:cNvSpPr>
            <a:spLocks noEditPoints="1"/>
          </p:cNvSpPr>
          <p:nvPr/>
        </p:nvSpPr>
        <p:spPr bwMode="auto">
          <a:xfrm>
            <a:off x="5106794" y="323288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353639"/>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2" name="Freeform 45">
            <a:extLst>
              <a:ext uri="{FF2B5EF4-FFF2-40B4-BE49-F238E27FC236}">
                <a16:creationId xmlns:a16="http://schemas.microsoft.com/office/drawing/2014/main" id="{5C9C20AF-F90C-AF26-215A-E70A024682F0}"/>
              </a:ext>
            </a:extLst>
          </p:cNvPr>
          <p:cNvSpPr>
            <a:spLocks noEditPoints="1"/>
          </p:cNvSpPr>
          <p:nvPr/>
        </p:nvSpPr>
        <p:spPr bwMode="auto">
          <a:xfrm>
            <a:off x="5106794" y="399976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3" name="Freeform 45">
            <a:extLst>
              <a:ext uri="{FF2B5EF4-FFF2-40B4-BE49-F238E27FC236}">
                <a16:creationId xmlns:a16="http://schemas.microsoft.com/office/drawing/2014/main" id="{315E14C1-892B-4966-8C68-FE2D1A56610D}"/>
              </a:ext>
            </a:extLst>
          </p:cNvPr>
          <p:cNvSpPr>
            <a:spLocks noEditPoints="1"/>
          </p:cNvSpPr>
          <p:nvPr/>
        </p:nvSpPr>
        <p:spPr bwMode="auto">
          <a:xfrm>
            <a:off x="5106794" y="48242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4" name="Freeform 187">
            <a:extLst>
              <a:ext uri="{FF2B5EF4-FFF2-40B4-BE49-F238E27FC236}">
                <a16:creationId xmlns:a16="http://schemas.microsoft.com/office/drawing/2014/main" id="{6039ACC1-8996-ACE2-6807-8A897AD42752}"/>
              </a:ext>
            </a:extLst>
          </p:cNvPr>
          <p:cNvSpPr>
            <a:spLocks noEditPoints="1"/>
          </p:cNvSpPr>
          <p:nvPr/>
        </p:nvSpPr>
        <p:spPr bwMode="auto">
          <a:xfrm>
            <a:off x="2568785" y="2321708"/>
            <a:ext cx="531422" cy="343436"/>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5" name="Freeform 52">
            <a:extLst>
              <a:ext uri="{FF2B5EF4-FFF2-40B4-BE49-F238E27FC236}">
                <a16:creationId xmlns:a16="http://schemas.microsoft.com/office/drawing/2014/main" id="{69A310A4-5BBB-F32C-F6DA-F78F4718C466}"/>
              </a:ext>
            </a:extLst>
          </p:cNvPr>
          <p:cNvSpPr>
            <a:spLocks noEditPoints="1"/>
          </p:cNvSpPr>
          <p:nvPr/>
        </p:nvSpPr>
        <p:spPr bwMode="auto">
          <a:xfrm>
            <a:off x="2592337" y="3096307"/>
            <a:ext cx="484318" cy="484318"/>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6" name="Freeform 56">
            <a:extLst>
              <a:ext uri="{FF2B5EF4-FFF2-40B4-BE49-F238E27FC236}">
                <a16:creationId xmlns:a16="http://schemas.microsoft.com/office/drawing/2014/main" id="{77F41AB3-3D09-7D6A-1704-82DB1EB86DBD}"/>
              </a:ext>
            </a:extLst>
          </p:cNvPr>
          <p:cNvSpPr>
            <a:spLocks noEditPoints="1"/>
          </p:cNvSpPr>
          <p:nvPr/>
        </p:nvSpPr>
        <p:spPr bwMode="auto">
          <a:xfrm>
            <a:off x="2602613" y="3939147"/>
            <a:ext cx="463769" cy="463769"/>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grpSp>
        <p:nvGrpSpPr>
          <p:cNvPr id="18" name="Group 63">
            <a:extLst>
              <a:ext uri="{FF2B5EF4-FFF2-40B4-BE49-F238E27FC236}">
                <a16:creationId xmlns:a16="http://schemas.microsoft.com/office/drawing/2014/main" id="{7F16A986-DE11-DCA1-2573-4A505C354C56}"/>
              </a:ext>
            </a:extLst>
          </p:cNvPr>
          <p:cNvGrpSpPr/>
          <p:nvPr/>
        </p:nvGrpSpPr>
        <p:grpSpPr>
          <a:xfrm>
            <a:off x="3489481" y="2235285"/>
            <a:ext cx="1469290" cy="587716"/>
            <a:chOff x="2310038" y="1386352"/>
            <a:chExt cx="1469290" cy="587716"/>
          </a:xfrm>
        </p:grpSpPr>
        <p:sp>
          <p:nvSpPr>
            <p:cNvPr id="19" name="Freeform 32">
              <a:extLst>
                <a:ext uri="{FF2B5EF4-FFF2-40B4-BE49-F238E27FC236}">
                  <a16:creationId xmlns:a16="http://schemas.microsoft.com/office/drawing/2014/main" id="{772FAE59-814D-D982-8C15-BA0AC689BBF3}"/>
                </a:ext>
              </a:extLst>
            </p:cNvPr>
            <p:cNvSpPr/>
            <p:nvPr/>
          </p:nvSpPr>
          <p:spPr>
            <a:xfrm>
              <a:off x="2310038" y="1386352"/>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0" name="Text Placeholder 3">
              <a:extLst>
                <a:ext uri="{FF2B5EF4-FFF2-40B4-BE49-F238E27FC236}">
                  <a16:creationId xmlns:a16="http://schemas.microsoft.com/office/drawing/2014/main" id="{04A5D266-EDD6-0D7B-1679-51660736FF87}"/>
                </a:ext>
              </a:extLst>
            </p:cNvPr>
            <p:cNvSpPr txBox="1">
              <a:spLocks/>
            </p:cNvSpPr>
            <p:nvPr/>
          </p:nvSpPr>
          <p:spPr>
            <a:xfrm>
              <a:off x="2623270" y="1572488"/>
              <a:ext cx="767839"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lang="zh-CN" altLang="en-US" b="1" kern="0" dirty="0">
                  <a:solidFill>
                    <a:srgbClr val="FFFFFF">
                      <a:lumMod val="50000"/>
                    </a:srgbClr>
                  </a:solidFill>
                  <a:latin typeface="Arial"/>
                </a:rPr>
                <a:t>设计</a:t>
              </a:r>
              <a:r>
                <a:rPr lang="en-US" altLang="zh-CN" b="1" kern="0" dirty="0">
                  <a:solidFill>
                    <a:srgbClr val="FFFFFF">
                      <a:lumMod val="50000"/>
                    </a:srgbClr>
                  </a:solidFill>
                  <a:latin typeface="Arial"/>
                </a:rPr>
                <a:t>/</a:t>
              </a:r>
              <a:r>
                <a:rPr lang="zh-CN" altLang="en-US" b="1" kern="0" dirty="0">
                  <a:solidFill>
                    <a:srgbClr val="FFFFFF">
                      <a:lumMod val="50000"/>
                    </a:srgbClr>
                  </a:solidFill>
                  <a:latin typeface="Arial"/>
                </a:rPr>
                <a:t>开发</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1" name="Group 64">
            <a:extLst>
              <a:ext uri="{FF2B5EF4-FFF2-40B4-BE49-F238E27FC236}">
                <a16:creationId xmlns:a16="http://schemas.microsoft.com/office/drawing/2014/main" id="{C1AF25A8-E2C0-E989-ADF5-783D142FEF55}"/>
              </a:ext>
            </a:extLst>
          </p:cNvPr>
          <p:cNvGrpSpPr/>
          <p:nvPr/>
        </p:nvGrpSpPr>
        <p:grpSpPr>
          <a:xfrm>
            <a:off x="3489481" y="3042509"/>
            <a:ext cx="1469290" cy="587716"/>
            <a:chOff x="2310038" y="2193576"/>
            <a:chExt cx="1469290" cy="587716"/>
          </a:xfrm>
        </p:grpSpPr>
        <p:sp>
          <p:nvSpPr>
            <p:cNvPr id="22" name="Freeform 35">
              <a:extLst>
                <a:ext uri="{FF2B5EF4-FFF2-40B4-BE49-F238E27FC236}">
                  <a16:creationId xmlns:a16="http://schemas.microsoft.com/office/drawing/2014/main" id="{21D133CD-495B-13B3-02F3-06B14C8202EF}"/>
                </a:ext>
              </a:extLst>
            </p:cNvPr>
            <p:cNvSpPr/>
            <p:nvPr/>
          </p:nvSpPr>
          <p:spPr>
            <a:xfrm>
              <a:off x="2310038" y="2193576"/>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3" name="Text Placeholder 3">
              <a:extLst>
                <a:ext uri="{FF2B5EF4-FFF2-40B4-BE49-F238E27FC236}">
                  <a16:creationId xmlns:a16="http://schemas.microsoft.com/office/drawing/2014/main" id="{70FFF9D7-7A44-9DD4-26FC-E776CC554401}"/>
                </a:ext>
              </a:extLst>
            </p:cNvPr>
            <p:cNvSpPr txBox="1">
              <a:spLocks/>
            </p:cNvSpPr>
            <p:nvPr/>
          </p:nvSpPr>
          <p:spPr>
            <a:xfrm>
              <a:off x="2889069" y="2379712"/>
              <a:ext cx="359073"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lang="zh-CN" altLang="en-US" b="1" kern="0" dirty="0">
                  <a:solidFill>
                    <a:srgbClr val="FFFFFF">
                      <a:lumMod val="50000"/>
                    </a:srgbClr>
                  </a:solidFill>
                  <a:latin typeface="Arial"/>
                </a:rPr>
                <a:t>文档</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4" name="Group 65">
            <a:extLst>
              <a:ext uri="{FF2B5EF4-FFF2-40B4-BE49-F238E27FC236}">
                <a16:creationId xmlns:a16="http://schemas.microsoft.com/office/drawing/2014/main" id="{09BA9C64-D120-CEC9-21B0-5DB5C62D7522}"/>
              </a:ext>
            </a:extLst>
          </p:cNvPr>
          <p:cNvGrpSpPr/>
          <p:nvPr/>
        </p:nvGrpSpPr>
        <p:grpSpPr>
          <a:xfrm>
            <a:off x="3489481" y="3849733"/>
            <a:ext cx="1469290" cy="587716"/>
            <a:chOff x="2310038" y="3000800"/>
            <a:chExt cx="1469290" cy="587716"/>
          </a:xfrm>
        </p:grpSpPr>
        <p:sp>
          <p:nvSpPr>
            <p:cNvPr id="25" name="Freeform 39">
              <a:extLst>
                <a:ext uri="{FF2B5EF4-FFF2-40B4-BE49-F238E27FC236}">
                  <a16:creationId xmlns:a16="http://schemas.microsoft.com/office/drawing/2014/main" id="{160CC3AB-6404-0DE7-8F4A-96D59A2E8954}"/>
                </a:ext>
              </a:extLst>
            </p:cNvPr>
            <p:cNvSpPr/>
            <p:nvPr/>
          </p:nvSpPr>
          <p:spPr>
            <a:xfrm>
              <a:off x="2310038" y="3000800"/>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6" name="Text Placeholder 3">
              <a:extLst>
                <a:ext uri="{FF2B5EF4-FFF2-40B4-BE49-F238E27FC236}">
                  <a16:creationId xmlns:a16="http://schemas.microsoft.com/office/drawing/2014/main" id="{51E0A03B-1C45-54A5-67C1-4A5E0AD1B329}"/>
                </a:ext>
              </a:extLst>
            </p:cNvPr>
            <p:cNvSpPr txBox="1">
              <a:spLocks/>
            </p:cNvSpPr>
            <p:nvPr/>
          </p:nvSpPr>
          <p:spPr>
            <a:xfrm>
              <a:off x="2908471" y="3185492"/>
              <a:ext cx="359073"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zh-CN" altLang="en-US" b="1" i="0" u="none" strike="noStrike" kern="0" cap="none" spc="0" normalizeH="0" baseline="0" noProof="0" dirty="0">
                  <a:ln>
                    <a:noFill/>
                  </a:ln>
                  <a:solidFill>
                    <a:srgbClr val="FFFFFF">
                      <a:lumMod val="50000"/>
                    </a:srgbClr>
                  </a:solidFill>
                  <a:effectLst/>
                  <a:uLnTx/>
                  <a:uFillTx/>
                  <a:latin typeface="Arial"/>
                </a:rPr>
                <a:t>咨询</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7" name="Group 67">
            <a:extLst>
              <a:ext uri="{FF2B5EF4-FFF2-40B4-BE49-F238E27FC236}">
                <a16:creationId xmlns:a16="http://schemas.microsoft.com/office/drawing/2014/main" id="{9997DA43-FF84-6F24-A38C-6AE9E50A68D5}"/>
              </a:ext>
            </a:extLst>
          </p:cNvPr>
          <p:cNvGrpSpPr/>
          <p:nvPr/>
        </p:nvGrpSpPr>
        <p:grpSpPr>
          <a:xfrm>
            <a:off x="3489481" y="4673810"/>
            <a:ext cx="1469290" cy="587716"/>
            <a:chOff x="2310038" y="3824877"/>
            <a:chExt cx="1469290" cy="587716"/>
          </a:xfrm>
        </p:grpSpPr>
        <p:sp>
          <p:nvSpPr>
            <p:cNvPr id="28" name="Freeform 42">
              <a:extLst>
                <a:ext uri="{FF2B5EF4-FFF2-40B4-BE49-F238E27FC236}">
                  <a16:creationId xmlns:a16="http://schemas.microsoft.com/office/drawing/2014/main" id="{924AD604-F8C6-2878-74FB-25F753821875}"/>
                </a:ext>
              </a:extLst>
            </p:cNvPr>
            <p:cNvSpPr/>
            <p:nvPr/>
          </p:nvSpPr>
          <p:spPr>
            <a:xfrm>
              <a:off x="2310038" y="3824877"/>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9" name="Text Placeholder 3">
              <a:extLst>
                <a:ext uri="{FF2B5EF4-FFF2-40B4-BE49-F238E27FC236}">
                  <a16:creationId xmlns:a16="http://schemas.microsoft.com/office/drawing/2014/main" id="{86F0D82E-3B52-C0D0-B872-8641229EE86B}"/>
                </a:ext>
              </a:extLst>
            </p:cNvPr>
            <p:cNvSpPr txBox="1">
              <a:spLocks/>
            </p:cNvSpPr>
            <p:nvPr/>
          </p:nvSpPr>
          <p:spPr>
            <a:xfrm>
              <a:off x="2865124" y="4011013"/>
              <a:ext cx="359073"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zh-CN" altLang="en-US" b="1" i="0" u="none" strike="noStrike" kern="0" cap="none" spc="0" normalizeH="0" baseline="0" noProof="0" dirty="0">
                  <a:ln>
                    <a:noFill/>
                  </a:ln>
                  <a:solidFill>
                    <a:srgbClr val="FFFFFF">
                      <a:lumMod val="50000"/>
                    </a:srgbClr>
                  </a:solidFill>
                  <a:effectLst/>
                  <a:uLnTx/>
                  <a:uFillTx/>
                  <a:latin typeface="Arial"/>
                </a:rPr>
                <a:t>实施</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sp>
        <p:nvSpPr>
          <p:cNvPr id="30" name="文本框 29">
            <a:extLst>
              <a:ext uri="{FF2B5EF4-FFF2-40B4-BE49-F238E27FC236}">
                <a16:creationId xmlns:a16="http://schemas.microsoft.com/office/drawing/2014/main" id="{99821572-8084-24BB-0B4C-B256E043FBD4}"/>
              </a:ext>
            </a:extLst>
          </p:cNvPr>
          <p:cNvSpPr txBox="1"/>
          <p:nvPr/>
        </p:nvSpPr>
        <p:spPr>
          <a:xfrm>
            <a:off x="4157007" y="217351"/>
            <a:ext cx="3877985" cy="892552"/>
          </a:xfrm>
          <a:prstGeom prst="rect">
            <a:avLst/>
          </a:prstGeom>
          <a:noFill/>
        </p:spPr>
        <p:txBody>
          <a:bodyPr wrap="none" rtlCol="0">
            <a:spAutoFit/>
          </a:bodyPr>
          <a:lstStyle/>
          <a:p>
            <a:r>
              <a:rPr lang="zh-CN" altLang="en-US" sz="3600" b="1" dirty="0">
                <a:solidFill>
                  <a:schemeClr val="tx1">
                    <a:lumMod val="85000"/>
                    <a:lumOff val="15000"/>
                  </a:schemeClr>
                </a:solidFill>
                <a:latin typeface="+mj-lt"/>
                <a:ea typeface="方正硬笔楷书繁体" panose="03000509000000000000"/>
              </a:rPr>
              <a:t>在東軟的工作职责</a:t>
            </a:r>
            <a:endParaRPr lang="en-US" altLang="zh-CN" sz="3600" b="1" dirty="0">
              <a:solidFill>
                <a:schemeClr val="tx1">
                  <a:lumMod val="85000"/>
                  <a:lumOff val="15000"/>
                </a:schemeClr>
              </a:solidFill>
              <a:latin typeface="+mj-lt"/>
              <a:ea typeface="方正硬笔楷书繁体" panose="03000509000000000000"/>
            </a:endParaRPr>
          </a:p>
          <a:p>
            <a:pPr algn="ctr"/>
            <a:r>
              <a:rPr lang="en-US" altLang="zh-CN" sz="1600" b="1" dirty="0">
                <a:ea typeface="微软雅黑" panose="020B0503020204020204" pitchFamily="34" charset="-122"/>
              </a:rPr>
              <a:t>2015-2023</a:t>
            </a:r>
            <a:endParaRPr lang="en-US" altLang="zh-CN" sz="1600" b="1" dirty="0">
              <a:solidFill>
                <a:schemeClr val="tx1">
                  <a:lumMod val="85000"/>
                  <a:lumOff val="15000"/>
                </a:schemeClr>
              </a:solidFill>
              <a:latin typeface="+mj-lt"/>
              <a:ea typeface="方正硬笔楷书繁体" panose="03000509000000000000"/>
            </a:endParaRPr>
          </a:p>
        </p:txBody>
      </p:sp>
      <p:sp>
        <p:nvSpPr>
          <p:cNvPr id="31" name="Freeform 42">
            <a:extLst>
              <a:ext uri="{FF2B5EF4-FFF2-40B4-BE49-F238E27FC236}">
                <a16:creationId xmlns:a16="http://schemas.microsoft.com/office/drawing/2014/main" id="{5233F128-3F3F-F195-AE82-10AB279D5E2C}"/>
              </a:ext>
            </a:extLst>
          </p:cNvPr>
          <p:cNvSpPr>
            <a:spLocks noEditPoints="1"/>
          </p:cNvSpPr>
          <p:nvPr/>
        </p:nvSpPr>
        <p:spPr bwMode="auto">
          <a:xfrm>
            <a:off x="2603345" y="4799342"/>
            <a:ext cx="441273" cy="379830"/>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Tree>
    <p:extLst>
      <p:ext uri="{BB962C8B-B14F-4D97-AF65-F5344CB8AC3E}">
        <p14:creationId xmlns:p14="http://schemas.microsoft.com/office/powerpoint/2010/main" val="152509444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2" presetClass="entr" presetSubtype="2" accel="50000" decel="5000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53"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2" presetClass="entr" presetSubtype="2" accel="50000" decel="5000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accel="50000" decel="5000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0-#ppt_w/2"/>
                                          </p:val>
                                        </p:tav>
                                        <p:tav tm="100000">
                                          <p:val>
                                            <p:strVal val="#ppt_x"/>
                                          </p:val>
                                        </p:tav>
                                      </p:tavLst>
                                    </p:anim>
                                    <p:anim calcmode="lin" valueType="num">
                                      <p:cBhvr additive="base">
                                        <p:cTn id="33" dur="500" fill="hold"/>
                                        <p:tgtEl>
                                          <p:spTgt spid="3"/>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53"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par>
                                <p:cTn id="40" presetID="2" presetClass="entr" presetSubtype="2" accel="50000" decel="5000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1+#ppt_w/2"/>
                                          </p:val>
                                        </p:tav>
                                        <p:tav tm="100000">
                                          <p:val>
                                            <p:strVal val="#ppt_x"/>
                                          </p:val>
                                        </p:tav>
                                      </p:tavLst>
                                    </p:anim>
                                    <p:anim calcmode="lin" valueType="num">
                                      <p:cBhvr additive="base">
                                        <p:cTn id="43" dur="500" fill="hold"/>
                                        <p:tgtEl>
                                          <p:spTgt spid="21"/>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53"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par>
                                <p:cTn id="50" presetID="2" presetClass="entr" presetSubtype="2" accel="50000" decel="5000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ppt_y"/>
                                          </p:val>
                                        </p:tav>
                                        <p:tav tm="100000">
                                          <p:val>
                                            <p:strVal val="#ppt_y"/>
                                          </p:val>
                                        </p:tav>
                                      </p:tavLst>
                                    </p:anim>
                                  </p:childTnLst>
                                </p:cTn>
                              </p:par>
                            </p:childTnLst>
                          </p:cTn>
                        </p:par>
                        <p:par>
                          <p:cTn id="54" fill="hold">
                            <p:stCondLst>
                              <p:cond delay="3000"/>
                            </p:stCondLst>
                            <p:childTnLst>
                              <p:par>
                                <p:cTn id="55" presetID="2" presetClass="entr" presetSubtype="8" accel="50000" decel="5000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500" fill="hold"/>
                                        <p:tgtEl>
                                          <p:spTgt spid="4"/>
                                        </p:tgtEl>
                                        <p:attrNameLst>
                                          <p:attrName>ppt_x</p:attrName>
                                        </p:attrNameLst>
                                      </p:cBhvr>
                                      <p:tavLst>
                                        <p:tav tm="0">
                                          <p:val>
                                            <p:strVal val="0-#ppt_w/2"/>
                                          </p:val>
                                        </p:tav>
                                        <p:tav tm="100000">
                                          <p:val>
                                            <p:strVal val="#ppt_x"/>
                                          </p:val>
                                        </p:tav>
                                      </p:tavLst>
                                    </p:anim>
                                    <p:anim calcmode="lin" valueType="num">
                                      <p:cBhvr additive="base">
                                        <p:cTn id="58" dur="500" fill="hold"/>
                                        <p:tgtEl>
                                          <p:spTgt spid="4"/>
                                        </p:tgtEl>
                                        <p:attrNameLst>
                                          <p:attrName>ppt_y</p:attrName>
                                        </p:attrNameLst>
                                      </p:cBhvr>
                                      <p:tavLst>
                                        <p:tav tm="0">
                                          <p:val>
                                            <p:strVal val="#ppt_y"/>
                                          </p:val>
                                        </p:tav>
                                        <p:tav tm="100000">
                                          <p:val>
                                            <p:strVal val="#ppt_y"/>
                                          </p:val>
                                        </p:tav>
                                      </p:tavLst>
                                    </p:anim>
                                  </p:childTnLst>
                                </p:cTn>
                              </p:par>
                            </p:childTnLst>
                          </p:cTn>
                        </p:par>
                        <p:par>
                          <p:cTn id="59" fill="hold">
                            <p:stCondLst>
                              <p:cond delay="3500"/>
                            </p:stCondLst>
                            <p:childTnLst>
                              <p:par>
                                <p:cTn id="60" presetID="53" presetClass="entr" presetSubtype="0"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par>
                                <p:cTn id="65" presetID="2" presetClass="entr" presetSubtype="2" accel="50000" decel="5000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1+#ppt_w/2"/>
                                          </p:val>
                                        </p:tav>
                                        <p:tav tm="100000">
                                          <p:val>
                                            <p:strVal val="#ppt_x"/>
                                          </p:val>
                                        </p:tav>
                                      </p:tavLst>
                                    </p:anim>
                                    <p:anim calcmode="lin" valueType="num">
                                      <p:cBhvr additive="base">
                                        <p:cTn id="68" dur="500" fill="hold"/>
                                        <p:tgtEl>
                                          <p:spTgt spid="24"/>
                                        </p:tgtEl>
                                        <p:attrNameLst>
                                          <p:attrName>ppt_y</p:attrName>
                                        </p:attrNameLst>
                                      </p:cBhvr>
                                      <p:tavLst>
                                        <p:tav tm="0">
                                          <p:val>
                                            <p:strVal val="#ppt_y"/>
                                          </p:val>
                                        </p:tav>
                                        <p:tav tm="100000">
                                          <p:val>
                                            <p:strVal val="#ppt_y"/>
                                          </p:val>
                                        </p:tav>
                                      </p:tavLst>
                                    </p:anim>
                                  </p:childTnLst>
                                </p:cTn>
                              </p:par>
                            </p:childTnLst>
                          </p:cTn>
                        </p:par>
                        <p:par>
                          <p:cTn id="69" fill="hold">
                            <p:stCondLst>
                              <p:cond delay="4000"/>
                            </p:stCondLst>
                            <p:childTnLst>
                              <p:par>
                                <p:cTn id="70" presetID="53" presetClass="entr" presetSubtype="0" fill="hold" grpId="0" nodeType="afterEffect">
                                  <p:stCondLst>
                                    <p:cond delay="0"/>
                                  </p:stCondLst>
                                  <p:childTnLst>
                                    <p:set>
                                      <p:cBhvr>
                                        <p:cTn id="71" dur="1" fill="hold">
                                          <p:stCondLst>
                                            <p:cond delay="0"/>
                                          </p:stCondLst>
                                        </p:cTn>
                                        <p:tgtEl>
                                          <p:spTgt spid="12"/>
                                        </p:tgtEl>
                                        <p:attrNameLst>
                                          <p:attrName>style.visibility</p:attrName>
                                        </p:attrNameLst>
                                      </p:cBhvr>
                                      <p:to>
                                        <p:strVal val="visible"/>
                                      </p:to>
                                    </p:set>
                                    <p:anim calcmode="lin" valueType="num">
                                      <p:cBhvr>
                                        <p:cTn id="72" dur="500" fill="hold"/>
                                        <p:tgtEl>
                                          <p:spTgt spid="12"/>
                                        </p:tgtEl>
                                        <p:attrNameLst>
                                          <p:attrName>ppt_w</p:attrName>
                                        </p:attrNameLst>
                                      </p:cBhvr>
                                      <p:tavLst>
                                        <p:tav tm="0">
                                          <p:val>
                                            <p:fltVal val="0"/>
                                          </p:val>
                                        </p:tav>
                                        <p:tav tm="100000">
                                          <p:val>
                                            <p:strVal val="#ppt_w"/>
                                          </p:val>
                                        </p:tav>
                                      </p:tavLst>
                                    </p:anim>
                                    <p:anim calcmode="lin" valueType="num">
                                      <p:cBhvr>
                                        <p:cTn id="73" dur="500" fill="hold"/>
                                        <p:tgtEl>
                                          <p:spTgt spid="12"/>
                                        </p:tgtEl>
                                        <p:attrNameLst>
                                          <p:attrName>ppt_h</p:attrName>
                                        </p:attrNameLst>
                                      </p:cBhvr>
                                      <p:tavLst>
                                        <p:tav tm="0">
                                          <p:val>
                                            <p:fltVal val="0"/>
                                          </p:val>
                                        </p:tav>
                                        <p:tav tm="100000">
                                          <p:val>
                                            <p:strVal val="#ppt_h"/>
                                          </p:val>
                                        </p:tav>
                                      </p:tavLst>
                                    </p:anim>
                                    <p:animEffect transition="in" filter="fade">
                                      <p:cBhvr>
                                        <p:cTn id="74" dur="500"/>
                                        <p:tgtEl>
                                          <p:spTgt spid="12"/>
                                        </p:tgtEl>
                                      </p:cBhvr>
                                    </p:animEffect>
                                  </p:childTnLst>
                                </p:cTn>
                              </p:par>
                              <p:par>
                                <p:cTn id="75" presetID="2" presetClass="entr" presetSubtype="2" accel="50000" decel="50000"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 calcmode="lin" valueType="num">
                                      <p:cBhvr additive="base">
                                        <p:cTn id="77" dur="500" fill="hold"/>
                                        <p:tgtEl>
                                          <p:spTgt spid="8"/>
                                        </p:tgtEl>
                                        <p:attrNameLst>
                                          <p:attrName>ppt_x</p:attrName>
                                        </p:attrNameLst>
                                      </p:cBhvr>
                                      <p:tavLst>
                                        <p:tav tm="0">
                                          <p:val>
                                            <p:strVal val="1+#ppt_w/2"/>
                                          </p:val>
                                        </p:tav>
                                        <p:tav tm="100000">
                                          <p:val>
                                            <p:strVal val="#ppt_x"/>
                                          </p:val>
                                        </p:tav>
                                      </p:tavLst>
                                    </p:anim>
                                    <p:anim calcmode="lin" valueType="num">
                                      <p:cBhvr additive="base">
                                        <p:cTn id="78" dur="500" fill="hold"/>
                                        <p:tgtEl>
                                          <p:spTgt spid="8"/>
                                        </p:tgtEl>
                                        <p:attrNameLst>
                                          <p:attrName>ppt_y</p:attrName>
                                        </p:attrNameLst>
                                      </p:cBhvr>
                                      <p:tavLst>
                                        <p:tav tm="0">
                                          <p:val>
                                            <p:strVal val="#ppt_y"/>
                                          </p:val>
                                        </p:tav>
                                        <p:tav tm="100000">
                                          <p:val>
                                            <p:strVal val="#ppt_y"/>
                                          </p:val>
                                        </p:tav>
                                      </p:tavLst>
                                    </p:anim>
                                  </p:childTnLst>
                                </p:cTn>
                              </p:par>
                            </p:childTnLst>
                          </p:cTn>
                        </p:par>
                        <p:par>
                          <p:cTn id="79" fill="hold">
                            <p:stCondLst>
                              <p:cond delay="4500"/>
                            </p:stCondLst>
                            <p:childTnLst>
                              <p:par>
                                <p:cTn id="80" presetID="2" presetClass="entr" presetSubtype="8" accel="50000" decel="50000" fill="hold" grpId="0" nodeType="afterEffect">
                                  <p:stCondLst>
                                    <p:cond delay="0"/>
                                  </p:stCondLst>
                                  <p:childTnLst>
                                    <p:set>
                                      <p:cBhvr>
                                        <p:cTn id="81" dur="1" fill="hold">
                                          <p:stCondLst>
                                            <p:cond delay="0"/>
                                          </p:stCondLst>
                                        </p:cTn>
                                        <p:tgtEl>
                                          <p:spTgt spid="5"/>
                                        </p:tgtEl>
                                        <p:attrNameLst>
                                          <p:attrName>style.visibility</p:attrName>
                                        </p:attrNameLst>
                                      </p:cBhvr>
                                      <p:to>
                                        <p:strVal val="visible"/>
                                      </p:to>
                                    </p:set>
                                    <p:anim calcmode="lin" valueType="num">
                                      <p:cBhvr additive="base">
                                        <p:cTn id="82" dur="500" fill="hold"/>
                                        <p:tgtEl>
                                          <p:spTgt spid="5"/>
                                        </p:tgtEl>
                                        <p:attrNameLst>
                                          <p:attrName>ppt_x</p:attrName>
                                        </p:attrNameLst>
                                      </p:cBhvr>
                                      <p:tavLst>
                                        <p:tav tm="0">
                                          <p:val>
                                            <p:strVal val="0-#ppt_w/2"/>
                                          </p:val>
                                        </p:tav>
                                        <p:tav tm="100000">
                                          <p:val>
                                            <p:strVal val="#ppt_x"/>
                                          </p:val>
                                        </p:tav>
                                      </p:tavLst>
                                    </p:anim>
                                    <p:anim calcmode="lin" valueType="num">
                                      <p:cBhvr additive="base">
                                        <p:cTn id="83" dur="500" fill="hold"/>
                                        <p:tgtEl>
                                          <p:spTgt spid="5"/>
                                        </p:tgtEl>
                                        <p:attrNameLst>
                                          <p:attrName>ppt_y</p:attrName>
                                        </p:attrNameLst>
                                      </p:cBhvr>
                                      <p:tavLst>
                                        <p:tav tm="0">
                                          <p:val>
                                            <p:strVal val="#ppt_y"/>
                                          </p:val>
                                        </p:tav>
                                        <p:tav tm="100000">
                                          <p:val>
                                            <p:strVal val="#ppt_y"/>
                                          </p:val>
                                        </p:tav>
                                      </p:tavLst>
                                    </p:anim>
                                  </p:childTnLst>
                                </p:cTn>
                              </p:par>
                              <p:par>
                                <p:cTn id="84" presetID="2" presetClass="entr" presetSubtype="2" accel="50000" decel="50000" fill="hold" nodeType="with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1+#ppt_w/2"/>
                                          </p:val>
                                        </p:tav>
                                        <p:tav tm="100000">
                                          <p:val>
                                            <p:strVal val="#ppt_x"/>
                                          </p:val>
                                        </p:tav>
                                      </p:tavLst>
                                    </p:anim>
                                    <p:anim calcmode="lin" valueType="num">
                                      <p:cBhvr additive="base">
                                        <p:cTn id="87" dur="500" fill="hold"/>
                                        <p:tgtEl>
                                          <p:spTgt spid="27"/>
                                        </p:tgtEl>
                                        <p:attrNameLst>
                                          <p:attrName>ppt_y</p:attrName>
                                        </p:attrNameLst>
                                      </p:cBhvr>
                                      <p:tavLst>
                                        <p:tav tm="0">
                                          <p:val>
                                            <p:strVal val="#ppt_y"/>
                                          </p:val>
                                        </p:tav>
                                        <p:tav tm="100000">
                                          <p:val>
                                            <p:strVal val="#ppt_y"/>
                                          </p:val>
                                        </p:tav>
                                      </p:tavLst>
                                    </p:anim>
                                  </p:childTnLst>
                                </p:cTn>
                              </p:par>
                            </p:childTnLst>
                          </p:cTn>
                        </p:par>
                        <p:par>
                          <p:cTn id="88" fill="hold">
                            <p:stCondLst>
                              <p:cond delay="5000"/>
                            </p:stCondLst>
                            <p:childTnLst>
                              <p:par>
                                <p:cTn id="89" presetID="53" presetClass="entr" presetSubtype="0" fill="hold" grpId="0" nodeType="after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p:cTn id="91" dur="500" fill="hold"/>
                                        <p:tgtEl>
                                          <p:spTgt spid="13"/>
                                        </p:tgtEl>
                                        <p:attrNameLst>
                                          <p:attrName>ppt_w</p:attrName>
                                        </p:attrNameLst>
                                      </p:cBhvr>
                                      <p:tavLst>
                                        <p:tav tm="0">
                                          <p:val>
                                            <p:fltVal val="0"/>
                                          </p:val>
                                        </p:tav>
                                        <p:tav tm="100000">
                                          <p:val>
                                            <p:strVal val="#ppt_w"/>
                                          </p:val>
                                        </p:tav>
                                      </p:tavLst>
                                    </p:anim>
                                    <p:anim calcmode="lin" valueType="num">
                                      <p:cBhvr>
                                        <p:cTn id="92" dur="500" fill="hold"/>
                                        <p:tgtEl>
                                          <p:spTgt spid="13"/>
                                        </p:tgtEl>
                                        <p:attrNameLst>
                                          <p:attrName>ppt_h</p:attrName>
                                        </p:attrNameLst>
                                      </p:cBhvr>
                                      <p:tavLst>
                                        <p:tav tm="0">
                                          <p:val>
                                            <p:fltVal val="0"/>
                                          </p:val>
                                        </p:tav>
                                        <p:tav tm="100000">
                                          <p:val>
                                            <p:strVal val="#ppt_h"/>
                                          </p:val>
                                        </p:tav>
                                      </p:tavLst>
                                    </p:anim>
                                    <p:animEffect transition="in" filter="fade">
                                      <p:cBhvr>
                                        <p:cTn id="93" dur="500"/>
                                        <p:tgtEl>
                                          <p:spTgt spid="13"/>
                                        </p:tgtEl>
                                      </p:cBhvr>
                                    </p:animEffect>
                                  </p:childTnLst>
                                </p:cTn>
                              </p:par>
                              <p:par>
                                <p:cTn id="94" presetID="2" presetClass="entr" presetSubtype="2" accel="50000" decel="50000" fill="hold" grpId="0" nodeType="withEffect">
                                  <p:stCondLst>
                                    <p:cond delay="0"/>
                                  </p:stCondLst>
                                  <p:childTnLst>
                                    <p:set>
                                      <p:cBhvr>
                                        <p:cTn id="95" dur="1" fill="hold">
                                          <p:stCondLst>
                                            <p:cond delay="0"/>
                                          </p:stCondLst>
                                        </p:cTn>
                                        <p:tgtEl>
                                          <p:spTgt spid="9"/>
                                        </p:tgtEl>
                                        <p:attrNameLst>
                                          <p:attrName>style.visibility</p:attrName>
                                        </p:attrNameLst>
                                      </p:cBhvr>
                                      <p:to>
                                        <p:strVal val="visible"/>
                                      </p:to>
                                    </p:set>
                                    <p:anim calcmode="lin" valueType="num">
                                      <p:cBhvr additive="base">
                                        <p:cTn id="96" dur="500" fill="hold"/>
                                        <p:tgtEl>
                                          <p:spTgt spid="9"/>
                                        </p:tgtEl>
                                        <p:attrNameLst>
                                          <p:attrName>ppt_x</p:attrName>
                                        </p:attrNameLst>
                                      </p:cBhvr>
                                      <p:tavLst>
                                        <p:tav tm="0">
                                          <p:val>
                                            <p:strVal val="1+#ppt_w/2"/>
                                          </p:val>
                                        </p:tav>
                                        <p:tav tm="100000">
                                          <p:val>
                                            <p:strVal val="#ppt_x"/>
                                          </p:val>
                                        </p:tav>
                                      </p:tavLst>
                                    </p:anim>
                                    <p:anim calcmode="lin" valueType="num">
                                      <p:cBhvr additive="base">
                                        <p:cTn id="97" dur="500" fill="hold"/>
                                        <p:tgtEl>
                                          <p:spTgt spid="9"/>
                                        </p:tgtEl>
                                        <p:attrNameLst>
                                          <p:attrName>ppt_y</p:attrName>
                                        </p:attrNameLst>
                                      </p:cBhvr>
                                      <p:tavLst>
                                        <p:tav tm="0">
                                          <p:val>
                                            <p:strVal val="#ppt_y"/>
                                          </p:val>
                                        </p:tav>
                                        <p:tav tm="100000">
                                          <p:val>
                                            <p:strVal val="#ppt_y"/>
                                          </p:val>
                                        </p:tav>
                                      </p:tavLst>
                                    </p:anim>
                                  </p:childTnLst>
                                </p:cTn>
                              </p:par>
                            </p:childTnLst>
                          </p:cTn>
                        </p:par>
                        <p:par>
                          <p:cTn id="98" fill="hold">
                            <p:stCondLst>
                              <p:cond delay="5500"/>
                            </p:stCondLst>
                            <p:childTnLst>
                              <p:par>
                                <p:cTn id="99" presetID="53" presetClass="entr" presetSubtype="0" fill="hold" grpId="0" nodeType="after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p:cTn id="101" dur="500" fill="hold"/>
                                        <p:tgtEl>
                                          <p:spTgt spid="31"/>
                                        </p:tgtEl>
                                        <p:attrNameLst>
                                          <p:attrName>ppt_w</p:attrName>
                                        </p:attrNameLst>
                                      </p:cBhvr>
                                      <p:tavLst>
                                        <p:tav tm="0">
                                          <p:val>
                                            <p:fltVal val="0"/>
                                          </p:val>
                                        </p:tav>
                                        <p:tav tm="100000">
                                          <p:val>
                                            <p:strVal val="#ppt_w"/>
                                          </p:val>
                                        </p:tav>
                                      </p:tavLst>
                                    </p:anim>
                                    <p:anim calcmode="lin" valueType="num">
                                      <p:cBhvr>
                                        <p:cTn id="102" dur="500" fill="hold"/>
                                        <p:tgtEl>
                                          <p:spTgt spid="31"/>
                                        </p:tgtEl>
                                        <p:attrNameLst>
                                          <p:attrName>ppt_h</p:attrName>
                                        </p:attrNameLst>
                                      </p:cBhvr>
                                      <p:tavLst>
                                        <p:tav tm="0">
                                          <p:val>
                                            <p:fltVal val="0"/>
                                          </p:val>
                                        </p:tav>
                                        <p:tav tm="100000">
                                          <p:val>
                                            <p:strVal val="#ppt_h"/>
                                          </p:val>
                                        </p:tav>
                                      </p:tavLst>
                                    </p:anim>
                                    <p:animEffect transition="in" filter="fade">
                                      <p:cBhvr>
                                        <p:cTn id="10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10" grpId="0" animBg="1"/>
      <p:bldP spid="11" grpId="0" animBg="1"/>
      <p:bldP spid="12" grpId="0" animBg="1"/>
      <p:bldP spid="13" grpId="0" animBg="1"/>
      <p:bldP spid="14" grpId="0" animBg="1"/>
      <p:bldP spid="15" grpId="0" animBg="1"/>
      <p:bldP spid="16" grpId="0" animBg="1"/>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7742E9F-0CC1-D3E0-5751-0ACE47C503B2}"/>
              </a:ext>
            </a:extLst>
          </p:cNvPr>
          <p:cNvPicPr>
            <a:picLocks noChangeAspect="1"/>
          </p:cNvPicPr>
          <p:nvPr/>
        </p:nvPicPr>
        <p:blipFill>
          <a:blip r:embed="rId3"/>
          <a:stretch>
            <a:fillRect/>
          </a:stretch>
        </p:blipFill>
        <p:spPr>
          <a:xfrm>
            <a:off x="1524812" y="2254314"/>
            <a:ext cx="9142375" cy="4014376"/>
          </a:xfrm>
          <a:prstGeom prst="rect">
            <a:avLst/>
          </a:prstGeom>
        </p:spPr>
      </p:pic>
      <p:sp>
        <p:nvSpPr>
          <p:cNvPr id="4" name="文本框 3">
            <a:extLst>
              <a:ext uri="{FF2B5EF4-FFF2-40B4-BE49-F238E27FC236}">
                <a16:creationId xmlns:a16="http://schemas.microsoft.com/office/drawing/2014/main" id="{A07DFCAA-8F4F-328C-53BB-7BF031AE0DFB}"/>
              </a:ext>
            </a:extLst>
          </p:cNvPr>
          <p:cNvSpPr txBox="1"/>
          <p:nvPr/>
        </p:nvSpPr>
        <p:spPr>
          <a:xfrm>
            <a:off x="3066499" y="155874"/>
            <a:ext cx="6059001" cy="646331"/>
          </a:xfrm>
          <a:prstGeom prst="rect">
            <a:avLst/>
          </a:prstGeom>
          <a:noFill/>
        </p:spPr>
        <p:txBody>
          <a:bodyPr wrap="square">
            <a:spAutoFit/>
          </a:bodyPr>
          <a:lstStyle/>
          <a:p>
            <a:pPr algn="ctr"/>
            <a:r>
              <a:rPr lang="zh-CN" altLang="en-US" sz="3600" b="1" dirty="0">
                <a:solidFill>
                  <a:schemeClr val="tx1">
                    <a:lumMod val="85000"/>
                    <a:lumOff val="15000"/>
                  </a:schemeClr>
                </a:solidFill>
                <a:latin typeface="方正硬笔楷书繁体" panose="03000509000000000000"/>
                <a:ea typeface="方正硬笔楷书繁体" panose="03000509000000000000"/>
              </a:rPr>
              <a:t>区块链应用平台</a:t>
            </a:r>
          </a:p>
        </p:txBody>
      </p:sp>
      <p:pic>
        <p:nvPicPr>
          <p:cNvPr id="5" name="Picture 2" descr="E:\水墨图表素材\22.png">
            <a:extLst>
              <a:ext uri="{FF2B5EF4-FFF2-40B4-BE49-F238E27FC236}">
                <a16:creationId xmlns:a16="http://schemas.microsoft.com/office/drawing/2014/main" id="{0BC14E30-C2A0-7DA8-416F-C6EBB290F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2063" y="1182139"/>
            <a:ext cx="7859799" cy="131661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9">
            <a:extLst>
              <a:ext uri="{FF2B5EF4-FFF2-40B4-BE49-F238E27FC236}">
                <a16:creationId xmlns:a16="http://schemas.microsoft.com/office/drawing/2014/main" id="{2B6CCD15-80C0-F2AC-84AB-B6646F351F11}"/>
              </a:ext>
            </a:extLst>
          </p:cNvPr>
          <p:cNvSpPr txBox="1">
            <a:spLocks noChangeArrowheads="1"/>
          </p:cNvSpPr>
          <p:nvPr/>
        </p:nvSpPr>
        <p:spPr bwMode="auto">
          <a:xfrm>
            <a:off x="2255917" y="1562089"/>
            <a:ext cx="504877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zh-CN" altLang="en-US" sz="2200" dirty="0">
                <a:solidFill>
                  <a:schemeClr val="bg1"/>
                </a:solidFill>
                <a:ea typeface="微软雅黑" panose="020B0503020204020204" pitchFamily="34" charset="-122"/>
              </a:rPr>
              <a:t>基于</a:t>
            </a:r>
            <a:r>
              <a:rPr lang="en-US" altLang="zh-CN" sz="2200" dirty="0">
                <a:solidFill>
                  <a:schemeClr val="bg1"/>
                </a:solidFill>
                <a:ea typeface="微软雅黑" panose="020B0503020204020204" pitchFamily="34" charset="-122"/>
              </a:rPr>
              <a:t>Hyperleger</a:t>
            </a:r>
            <a:r>
              <a:rPr lang="zh-CN" altLang="en-US" sz="2200" dirty="0">
                <a:solidFill>
                  <a:schemeClr val="bg1"/>
                </a:solidFill>
                <a:ea typeface="微软雅黑" panose="020B0503020204020204" pitchFamily="34" charset="-122"/>
              </a:rPr>
              <a:t>的区块链标准</a:t>
            </a:r>
          </a:p>
        </p:txBody>
      </p:sp>
      <p:sp>
        <p:nvSpPr>
          <p:cNvPr id="2" name="矩形: 圆角 1">
            <a:extLst>
              <a:ext uri="{FF2B5EF4-FFF2-40B4-BE49-F238E27FC236}">
                <a16:creationId xmlns:a16="http://schemas.microsoft.com/office/drawing/2014/main" id="{59B7B324-5742-143C-7B7D-4B2AEF5EA87E}"/>
              </a:ext>
            </a:extLst>
          </p:cNvPr>
          <p:cNvSpPr/>
          <p:nvPr/>
        </p:nvSpPr>
        <p:spPr>
          <a:xfrm>
            <a:off x="2381249" y="2712462"/>
            <a:ext cx="8401051" cy="187858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144962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07DFCAA-8F4F-328C-53BB-7BF031AE0DFB}"/>
              </a:ext>
            </a:extLst>
          </p:cNvPr>
          <p:cNvSpPr txBox="1"/>
          <p:nvPr/>
        </p:nvSpPr>
        <p:spPr>
          <a:xfrm>
            <a:off x="3066499" y="155874"/>
            <a:ext cx="6059001" cy="646331"/>
          </a:xfrm>
          <a:prstGeom prst="rect">
            <a:avLst/>
          </a:prstGeom>
          <a:noFill/>
        </p:spPr>
        <p:txBody>
          <a:bodyPr wrap="square">
            <a:spAutoFit/>
          </a:bodyPr>
          <a:lstStyle/>
          <a:p>
            <a:pPr algn="ctr"/>
            <a:r>
              <a:rPr lang="zh-CN" altLang="en-US" sz="3600" b="1" dirty="0">
                <a:solidFill>
                  <a:schemeClr val="tx1">
                    <a:lumMod val="85000"/>
                    <a:lumOff val="15000"/>
                  </a:schemeClr>
                </a:solidFill>
                <a:latin typeface="方正硬笔楷书繁体" panose="03000509000000000000"/>
                <a:ea typeface="方正硬笔楷书繁体" panose="03000509000000000000"/>
              </a:rPr>
              <a:t>区块链应用平台部署图</a:t>
            </a:r>
          </a:p>
        </p:txBody>
      </p:sp>
      <p:pic>
        <p:nvPicPr>
          <p:cNvPr id="7" name="图片 6">
            <a:extLst>
              <a:ext uri="{FF2B5EF4-FFF2-40B4-BE49-F238E27FC236}">
                <a16:creationId xmlns:a16="http://schemas.microsoft.com/office/drawing/2014/main" id="{7D7D978F-149B-5D58-546B-5C0111B20C1A}"/>
              </a:ext>
            </a:extLst>
          </p:cNvPr>
          <p:cNvPicPr>
            <a:picLocks noChangeAspect="1"/>
          </p:cNvPicPr>
          <p:nvPr/>
        </p:nvPicPr>
        <p:blipFill>
          <a:blip r:embed="rId3"/>
          <a:stretch>
            <a:fillRect/>
          </a:stretch>
        </p:blipFill>
        <p:spPr>
          <a:xfrm>
            <a:off x="1498348" y="2361626"/>
            <a:ext cx="9177196" cy="4015023"/>
          </a:xfrm>
          <a:prstGeom prst="rect">
            <a:avLst/>
          </a:prstGeom>
        </p:spPr>
      </p:pic>
      <p:pic>
        <p:nvPicPr>
          <p:cNvPr id="8" name="Picture 2" descr="E:\水墨图表素材\22.png">
            <a:extLst>
              <a:ext uri="{FF2B5EF4-FFF2-40B4-BE49-F238E27FC236}">
                <a16:creationId xmlns:a16="http://schemas.microsoft.com/office/drawing/2014/main" id="{E5A5CCC4-28BE-894E-B674-D7E230C22B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4900" y="1182142"/>
            <a:ext cx="4250384" cy="1316610"/>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9">
            <a:extLst>
              <a:ext uri="{FF2B5EF4-FFF2-40B4-BE49-F238E27FC236}">
                <a16:creationId xmlns:a16="http://schemas.microsoft.com/office/drawing/2014/main" id="{AE0FFB3E-59C1-D403-C104-D80EFAE06C52}"/>
              </a:ext>
            </a:extLst>
          </p:cNvPr>
          <p:cNvSpPr txBox="1">
            <a:spLocks noChangeArrowheads="1"/>
          </p:cNvSpPr>
          <p:nvPr/>
        </p:nvSpPr>
        <p:spPr bwMode="auto">
          <a:xfrm>
            <a:off x="2201594" y="1562092"/>
            <a:ext cx="310054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ja-CN" altLang="en-US" sz="2200" dirty="0">
                <a:solidFill>
                  <a:schemeClr val="bg1"/>
                </a:solidFill>
                <a:ea typeface="微软雅黑" panose="020B0503020204020204" pitchFamily="34" charset="-122"/>
              </a:rPr>
              <a:t>部署图</a:t>
            </a:r>
            <a:endParaRPr lang="zh-CN" altLang="en-US" sz="22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395936024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2EC16F72-7BEF-9E26-D0D9-89E70A8B0889}"/>
              </a:ext>
            </a:extLst>
          </p:cNvPr>
          <p:cNvSpPr txBox="1"/>
          <p:nvPr/>
        </p:nvSpPr>
        <p:spPr>
          <a:xfrm>
            <a:off x="3187720" y="224053"/>
            <a:ext cx="5895386" cy="646331"/>
          </a:xfrm>
          <a:prstGeom prst="rect">
            <a:avLst/>
          </a:prstGeom>
          <a:noFill/>
        </p:spPr>
        <p:txBody>
          <a:bodyPr wrap="square">
            <a:spAutoFit/>
          </a:bodyPr>
          <a:lstStyle/>
          <a:p>
            <a:pPr algn="ctr"/>
            <a:r>
              <a:rPr lang="zh-CN" altLang="en-US" sz="3600" b="1" dirty="0">
                <a:solidFill>
                  <a:schemeClr val="tx1">
                    <a:lumMod val="85000"/>
                    <a:lumOff val="15000"/>
                  </a:schemeClr>
                </a:solidFill>
                <a:latin typeface="方正硬笔楷书繁体" panose="03000509000000000000"/>
                <a:ea typeface="方正硬笔楷书繁体" panose="03000509000000000000"/>
              </a:rPr>
              <a:t>东软使用的技术</a:t>
            </a:r>
          </a:p>
        </p:txBody>
      </p:sp>
      <p:pic>
        <p:nvPicPr>
          <p:cNvPr id="9" name="Picture 2" descr="E:\水墨图表素材\22.png">
            <a:extLst>
              <a:ext uri="{FF2B5EF4-FFF2-40B4-BE49-F238E27FC236}">
                <a16:creationId xmlns:a16="http://schemas.microsoft.com/office/drawing/2014/main" id="{977EDBA2-9C42-CC36-7E6E-5DE6BFFC4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487" y="1466133"/>
            <a:ext cx="8821853" cy="13815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9">
            <a:extLst>
              <a:ext uri="{FF2B5EF4-FFF2-40B4-BE49-F238E27FC236}">
                <a16:creationId xmlns:a16="http://schemas.microsoft.com/office/drawing/2014/main" id="{C269AC8F-D390-2C5F-40E3-8C80075FB48E}"/>
              </a:ext>
            </a:extLst>
          </p:cNvPr>
          <p:cNvSpPr txBox="1">
            <a:spLocks noChangeArrowheads="1"/>
          </p:cNvSpPr>
          <p:nvPr/>
        </p:nvSpPr>
        <p:spPr bwMode="auto">
          <a:xfrm>
            <a:off x="2301182" y="1864190"/>
            <a:ext cx="489840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web</a:t>
            </a:r>
            <a:r>
              <a:rPr lang="zh-CN" altLang="en-US" sz="2200" dirty="0">
                <a:solidFill>
                  <a:schemeClr val="bg1"/>
                </a:solidFill>
                <a:ea typeface="微软雅黑" panose="020B0503020204020204" pitchFamily="34" charset="-122"/>
              </a:rPr>
              <a:t>前端 </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JavaScript(Vue2/3)</a:t>
            </a:r>
            <a:endParaRPr lang="zh-CN" altLang="en-US" sz="2200" dirty="0">
              <a:solidFill>
                <a:schemeClr val="bg1"/>
              </a:solidFill>
              <a:ea typeface="微软雅黑" panose="020B0503020204020204" pitchFamily="34" charset="-122"/>
            </a:endParaRPr>
          </a:p>
        </p:txBody>
      </p:sp>
      <p:pic>
        <p:nvPicPr>
          <p:cNvPr id="11" name="Picture 2" descr="E:\水墨图表素材\22.png">
            <a:extLst>
              <a:ext uri="{FF2B5EF4-FFF2-40B4-BE49-F238E27FC236}">
                <a16:creationId xmlns:a16="http://schemas.microsoft.com/office/drawing/2014/main" id="{2B9B7ECA-F5CE-774C-A1F4-FB3BFC3B6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660" y="2585483"/>
            <a:ext cx="9211526" cy="13815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9">
            <a:extLst>
              <a:ext uri="{FF2B5EF4-FFF2-40B4-BE49-F238E27FC236}">
                <a16:creationId xmlns:a16="http://schemas.microsoft.com/office/drawing/2014/main" id="{58A24A32-2DE2-9C40-9EA7-960FF67A0D4D}"/>
              </a:ext>
            </a:extLst>
          </p:cNvPr>
          <p:cNvSpPr txBox="1">
            <a:spLocks noChangeArrowheads="1"/>
          </p:cNvSpPr>
          <p:nvPr/>
        </p:nvSpPr>
        <p:spPr bwMode="auto">
          <a:xfrm>
            <a:off x="2222355" y="3004560"/>
            <a:ext cx="633306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ja-CN" altLang="en-US" sz="2200" dirty="0">
                <a:solidFill>
                  <a:schemeClr val="bg1"/>
                </a:solidFill>
                <a:ea typeface="微软雅黑" panose="020B0503020204020204" pitchFamily="34" charset="-122"/>
              </a:rPr>
              <a:t>后台开发</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JavaSpringboot,Golang(beego/gin)</a:t>
            </a:r>
            <a:endParaRPr lang="zh-CN" altLang="en-US" sz="2200" dirty="0">
              <a:solidFill>
                <a:schemeClr val="bg1"/>
              </a:solidFill>
              <a:ea typeface="微软雅黑" panose="020B0503020204020204" pitchFamily="34" charset="-122"/>
            </a:endParaRPr>
          </a:p>
        </p:txBody>
      </p:sp>
      <p:pic>
        <p:nvPicPr>
          <p:cNvPr id="13" name="Picture 2" descr="E:\水墨图表素材\22.png">
            <a:extLst>
              <a:ext uri="{FF2B5EF4-FFF2-40B4-BE49-F238E27FC236}">
                <a16:creationId xmlns:a16="http://schemas.microsoft.com/office/drawing/2014/main" id="{2AC6E86A-3C91-B84B-8530-432829049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894" y="3799429"/>
            <a:ext cx="8979508" cy="1381529"/>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9">
            <a:extLst>
              <a:ext uri="{FF2B5EF4-FFF2-40B4-BE49-F238E27FC236}">
                <a16:creationId xmlns:a16="http://schemas.microsoft.com/office/drawing/2014/main" id="{0E1F4652-EA37-E446-B2E1-4DB35B8D5450}"/>
              </a:ext>
            </a:extLst>
          </p:cNvPr>
          <p:cNvSpPr txBox="1">
            <a:spLocks noChangeArrowheads="1"/>
          </p:cNvSpPr>
          <p:nvPr/>
        </p:nvSpPr>
        <p:spPr bwMode="auto">
          <a:xfrm>
            <a:off x="2206588" y="4229016"/>
            <a:ext cx="682179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zh-CN" altLang="en-US" sz="2200" dirty="0">
                <a:solidFill>
                  <a:schemeClr val="bg1"/>
                </a:solidFill>
                <a:ea typeface="微软雅黑" panose="020B0503020204020204" pitchFamily="34" charset="-122"/>
              </a:rPr>
              <a:t>容器环境</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docker,</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k8s(kubeSphere),</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containerd</a:t>
            </a:r>
            <a:endParaRPr lang="zh-CN" altLang="en-US" sz="2200" dirty="0">
              <a:solidFill>
                <a:schemeClr val="bg1"/>
              </a:solidFill>
              <a:ea typeface="微软雅黑" panose="020B0503020204020204" pitchFamily="34" charset="-122"/>
            </a:endParaRPr>
          </a:p>
        </p:txBody>
      </p:sp>
      <p:pic>
        <p:nvPicPr>
          <p:cNvPr id="15" name="Picture 2" descr="E:\水墨图表素材\22.png">
            <a:extLst>
              <a:ext uri="{FF2B5EF4-FFF2-40B4-BE49-F238E27FC236}">
                <a16:creationId xmlns:a16="http://schemas.microsoft.com/office/drawing/2014/main" id="{8E084A5F-A74F-394F-8CD9-875DA6E50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598" y="4960818"/>
            <a:ext cx="9026804" cy="138152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9">
            <a:extLst>
              <a:ext uri="{FF2B5EF4-FFF2-40B4-BE49-F238E27FC236}">
                <a16:creationId xmlns:a16="http://schemas.microsoft.com/office/drawing/2014/main" id="{200DCFAF-8BE7-CE44-859A-B549D6D70A9E}"/>
              </a:ext>
            </a:extLst>
          </p:cNvPr>
          <p:cNvSpPr txBox="1">
            <a:spLocks noChangeArrowheads="1"/>
          </p:cNvSpPr>
          <p:nvPr/>
        </p:nvSpPr>
        <p:spPr bwMode="auto">
          <a:xfrm>
            <a:off x="2169803" y="5379895"/>
            <a:ext cx="620694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zh-CN" altLang="en-US" sz="2200" dirty="0">
                <a:solidFill>
                  <a:schemeClr val="bg1"/>
                </a:solidFill>
                <a:ea typeface="微软雅黑" panose="020B0503020204020204" pitchFamily="34" charset="-122"/>
              </a:rPr>
              <a:t>数据库</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ja-CN" sz="2200" dirty="0">
                <a:solidFill>
                  <a:schemeClr val="bg1"/>
                </a:solidFill>
                <a:ea typeface="微软雅黑" panose="020B0503020204020204" pitchFamily="34" charset="-122"/>
              </a:rPr>
              <a:t>PostgreSQL</a:t>
            </a:r>
            <a:r>
              <a:rPr lang="en-US" altLang="zh-CN" sz="2200" dirty="0">
                <a:solidFill>
                  <a:schemeClr val="bg1"/>
                </a:solidFill>
                <a:ea typeface="微软雅黑" panose="020B0503020204020204" pitchFamily="34" charset="-122"/>
              </a:rPr>
              <a:t>,CouchDB,MySQL</a:t>
            </a:r>
            <a:r>
              <a:rPr lang="zh-CN" altLang="en-US" sz="2200" dirty="0">
                <a:solidFill>
                  <a:schemeClr val="bg1"/>
                </a:solidFill>
                <a:ea typeface="微软雅黑" panose="020B0503020204020204" pitchFamily="34" charset="-122"/>
              </a:rPr>
              <a:t> </a:t>
            </a:r>
          </a:p>
        </p:txBody>
      </p:sp>
    </p:spTree>
    <p:extLst>
      <p:ext uri="{BB962C8B-B14F-4D97-AF65-F5344CB8AC3E}">
        <p14:creationId xmlns:p14="http://schemas.microsoft.com/office/powerpoint/2010/main" val="163148697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C:\Users\zjd\Desktop\未命名 -2.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flipH="1">
            <a:off x="2101429" y="3942188"/>
            <a:ext cx="407472" cy="10181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C:\Users\zjd\Desktop\未命名 -2.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flipH="1">
            <a:off x="3420894" y="3373675"/>
            <a:ext cx="407471" cy="1586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zjd\Desktop\未命名 -2.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flipH="1">
            <a:off x="4735119" y="2899738"/>
            <a:ext cx="407471" cy="19864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C:\Users\zjd\Desktop\未命名 -2.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flipH="1">
            <a:off x="6042806" y="3726181"/>
            <a:ext cx="457334" cy="11676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3"/>
          <p:cNvSpPr txBox="1"/>
          <p:nvPr/>
        </p:nvSpPr>
        <p:spPr>
          <a:xfrm>
            <a:off x="1326893" y="5068904"/>
            <a:ext cx="1698009" cy="738664"/>
          </a:xfrm>
          <a:prstGeom prst="rect">
            <a:avLst/>
          </a:prstGeom>
          <a:noFill/>
        </p:spPr>
        <p:txBody>
          <a:bodyPr wrap="square" rtlCol="0">
            <a:spAutoFit/>
          </a:bodyPr>
          <a:lstStyle/>
          <a:p>
            <a:pPr algn="ctr"/>
            <a:r>
              <a:rPr lang="en-US" altLang="zh-CN" u="sng" dirty="0">
                <a:latin typeface="微软雅黑" panose="020B0503020204020204" pitchFamily="34" charset="-122"/>
                <a:ea typeface="微软雅黑" panose="020B0503020204020204" pitchFamily="34" charset="-122"/>
                <a:cs typeface="Arial Unicode MS" pitchFamily="34" charset="-122"/>
              </a:rPr>
              <a:t>2010</a:t>
            </a:r>
            <a:r>
              <a:rPr lang="ja-CN" altLang="en-US" u="sng" dirty="0">
                <a:latin typeface="微软雅黑" panose="020B0503020204020204" pitchFamily="34" charset="-122"/>
                <a:ea typeface="微软雅黑" panose="020B0503020204020204" pitchFamily="34" charset="-122"/>
                <a:cs typeface="Arial Unicode MS" pitchFamily="34" charset="-122"/>
              </a:rPr>
              <a:t>年</a:t>
            </a:r>
            <a:r>
              <a:rPr lang="en-US" altLang="en-US" u="sng" dirty="0">
                <a:latin typeface="微软雅黑" panose="020B0503020204020204" pitchFamily="34" charset="-122"/>
                <a:ea typeface="微软雅黑" panose="020B0503020204020204" pitchFamily="34" charset="-122"/>
                <a:cs typeface="Arial Unicode MS" pitchFamily="34" charset="-122"/>
              </a:rPr>
              <a:t>,</a:t>
            </a:r>
            <a:r>
              <a:rPr lang="zh-CN" altLang="en-US" u="sng" dirty="0">
                <a:latin typeface="微软雅黑" panose="020B0503020204020204" pitchFamily="34" charset="-122"/>
                <a:ea typeface="微软雅黑" panose="020B0503020204020204" pitchFamily="34" charset="-122"/>
                <a:cs typeface="Arial Unicode MS" pitchFamily="34" charset="-122"/>
              </a:rPr>
              <a:t>北京</a:t>
            </a:r>
            <a:endParaRPr lang="en-US" altLang="zh-CN" sz="2800" u="sng" dirty="0">
              <a:latin typeface="微软雅黑" panose="020B0503020204020204" pitchFamily="34" charset="-122"/>
              <a:ea typeface="微软雅黑" panose="020B0503020204020204" pitchFamily="34" charset="-122"/>
              <a:cs typeface="Arial Unicode MS" pitchFamily="34" charset="-122"/>
            </a:endParaRPr>
          </a:p>
          <a:p>
            <a:pPr algn="ctr"/>
            <a:r>
              <a:rPr lang="en-US" altLang="zh-CN" sz="2400" b="1" dirty="0">
                <a:latin typeface="微软雅黑" panose="020B0503020204020204" pitchFamily="34" charset="-122"/>
                <a:ea typeface="微软雅黑" panose="020B0503020204020204" pitchFamily="34" charset="-122"/>
                <a:cs typeface="Arial Unicode MS" pitchFamily="34" charset="-122"/>
              </a:rPr>
              <a:t>370</a:t>
            </a:r>
            <a:r>
              <a:rPr lang="zh-CN" altLang="en-US" sz="2400" b="1" dirty="0">
                <a:latin typeface="微软雅黑" panose="020B0503020204020204" pitchFamily="34" charset="-122"/>
                <a:ea typeface="微软雅黑" panose="020B0503020204020204" pitchFamily="34" charset="-122"/>
                <a:cs typeface="Arial Unicode MS" pitchFamily="34" charset="-122"/>
              </a:rPr>
              <a:t>万</a:t>
            </a:r>
            <a:r>
              <a:rPr lang="ja-CN" altLang="en-US" sz="2400" b="1" dirty="0">
                <a:latin typeface="微软雅黑" panose="020B0503020204020204" pitchFamily="34" charset="-122"/>
                <a:ea typeface="微软雅黑" panose="020B0503020204020204" pitchFamily="34" charset="-122"/>
                <a:cs typeface="Arial Unicode MS" pitchFamily="34" charset="-122"/>
              </a:rPr>
              <a:t>円</a:t>
            </a:r>
            <a:endParaRPr lang="zh-CN" altLang="en-US" sz="2400" b="1" dirty="0">
              <a:latin typeface="微软雅黑" panose="020B0503020204020204" pitchFamily="34" charset="-122"/>
              <a:ea typeface="微软雅黑" panose="020B0503020204020204" pitchFamily="34" charset="-122"/>
              <a:cs typeface="Arial Unicode MS" pitchFamily="34" charset="-122"/>
            </a:endParaRPr>
          </a:p>
        </p:txBody>
      </p:sp>
      <p:pic>
        <p:nvPicPr>
          <p:cNvPr id="11" name="Picture 4" descr="C:\Users\zjd\Desktop\Nipic_9501016_20120419161707519191.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rot="9341143">
            <a:off x="1905618" y="2774674"/>
            <a:ext cx="2691836" cy="6385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zjd\Desktop\未命名 -2.png">
            <a:extLst>
              <a:ext uri="{FF2B5EF4-FFF2-40B4-BE49-F238E27FC236}">
                <a16:creationId xmlns:a16="http://schemas.microsoft.com/office/drawing/2014/main" id="{F5C7ACD5-13F3-D835-B971-EDDBCE800399}"/>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flipH="1">
            <a:off x="7304976" y="3489960"/>
            <a:ext cx="489649" cy="13962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3">
            <a:extLst>
              <a:ext uri="{FF2B5EF4-FFF2-40B4-BE49-F238E27FC236}">
                <a16:creationId xmlns:a16="http://schemas.microsoft.com/office/drawing/2014/main" id="{92E2B493-7BB1-6F4D-B5D3-06ED6D89C03B}"/>
              </a:ext>
            </a:extLst>
          </p:cNvPr>
          <p:cNvSpPr txBox="1"/>
          <p:nvPr/>
        </p:nvSpPr>
        <p:spPr>
          <a:xfrm>
            <a:off x="4121379" y="5079834"/>
            <a:ext cx="1698009" cy="738664"/>
          </a:xfrm>
          <a:prstGeom prst="rect">
            <a:avLst/>
          </a:prstGeom>
          <a:noFill/>
        </p:spPr>
        <p:txBody>
          <a:bodyPr wrap="square" rtlCol="0">
            <a:spAutoFit/>
          </a:bodyPr>
          <a:lstStyle/>
          <a:p>
            <a:pPr algn="ctr"/>
            <a:r>
              <a:rPr lang="en-US" altLang="zh-CN" u="sng" dirty="0">
                <a:latin typeface="微软雅黑" panose="020B0503020204020204" pitchFamily="34" charset="-122"/>
                <a:ea typeface="微软雅黑" panose="020B0503020204020204" pitchFamily="34" charset="-122"/>
                <a:cs typeface="Arial Unicode MS" pitchFamily="34" charset="-122"/>
              </a:rPr>
              <a:t>2014</a:t>
            </a:r>
            <a:r>
              <a:rPr lang="ja-CN" altLang="en-US" u="sng" dirty="0">
                <a:latin typeface="微软雅黑" panose="020B0503020204020204" pitchFamily="34" charset="-122"/>
                <a:ea typeface="微软雅黑" panose="020B0503020204020204" pitchFamily="34" charset="-122"/>
                <a:cs typeface="Arial Unicode MS" pitchFamily="34" charset="-122"/>
              </a:rPr>
              <a:t>年</a:t>
            </a:r>
            <a:r>
              <a:rPr lang="en-US" altLang="en-US" u="sng" dirty="0">
                <a:latin typeface="微软雅黑" panose="020B0503020204020204" pitchFamily="34" charset="-122"/>
                <a:ea typeface="微软雅黑" panose="020B0503020204020204" pitchFamily="34" charset="-122"/>
                <a:cs typeface="Arial Unicode MS" pitchFamily="34" charset="-122"/>
              </a:rPr>
              <a:t>,</a:t>
            </a:r>
            <a:r>
              <a:rPr lang="zh-CN" altLang="en-US" u="sng" dirty="0">
                <a:latin typeface="微软雅黑" panose="020B0503020204020204" pitchFamily="34" charset="-122"/>
                <a:ea typeface="微软雅黑" panose="020B0503020204020204" pitchFamily="34" charset="-122"/>
                <a:cs typeface="Arial Unicode MS" pitchFamily="34" charset="-122"/>
              </a:rPr>
              <a:t>北京</a:t>
            </a:r>
            <a:endParaRPr lang="en-US" altLang="zh-CN" sz="2800" u="sng" dirty="0">
              <a:latin typeface="微软雅黑" panose="020B0503020204020204" pitchFamily="34" charset="-122"/>
              <a:ea typeface="微软雅黑" panose="020B0503020204020204" pitchFamily="34" charset="-122"/>
              <a:cs typeface="Arial Unicode MS" pitchFamily="34" charset="-122"/>
            </a:endParaRPr>
          </a:p>
          <a:p>
            <a:pPr algn="ctr"/>
            <a:r>
              <a:rPr lang="en-US" altLang="ja-CN" sz="2400" b="1" dirty="0">
                <a:latin typeface="微软雅黑" panose="020B0503020204020204" pitchFamily="34" charset="-122"/>
                <a:ea typeface="微软雅黑" panose="020B0503020204020204" pitchFamily="34" charset="-122"/>
                <a:cs typeface="Arial Unicode MS" pitchFamily="34" charset="-122"/>
              </a:rPr>
              <a:t>750</a:t>
            </a:r>
            <a:r>
              <a:rPr lang="zh-CN" altLang="en-US" sz="2400" b="1" dirty="0">
                <a:latin typeface="微软雅黑" panose="020B0503020204020204" pitchFamily="34" charset="-122"/>
                <a:ea typeface="微软雅黑" panose="020B0503020204020204" pitchFamily="34" charset="-122"/>
                <a:cs typeface="Arial Unicode MS" pitchFamily="34" charset="-122"/>
              </a:rPr>
              <a:t>万</a:t>
            </a:r>
            <a:r>
              <a:rPr lang="ja-CN" altLang="en-US" sz="2400" b="1" dirty="0">
                <a:latin typeface="微软雅黑" panose="020B0503020204020204" pitchFamily="34" charset="-122"/>
                <a:ea typeface="微软雅黑" panose="020B0503020204020204" pitchFamily="34" charset="-122"/>
                <a:cs typeface="Arial Unicode MS" pitchFamily="34" charset="-122"/>
              </a:rPr>
              <a:t>円</a:t>
            </a:r>
            <a:endParaRPr lang="zh-CN" altLang="en-US" sz="2400" b="1" dirty="0">
              <a:latin typeface="微软雅黑" panose="020B0503020204020204" pitchFamily="34" charset="-122"/>
              <a:ea typeface="微软雅黑" panose="020B0503020204020204" pitchFamily="34" charset="-122"/>
              <a:cs typeface="Arial Unicode MS" pitchFamily="34" charset="-122"/>
            </a:endParaRPr>
          </a:p>
        </p:txBody>
      </p:sp>
      <p:sp>
        <p:nvSpPr>
          <p:cNvPr id="16" name="TextBox 3">
            <a:extLst>
              <a:ext uri="{FF2B5EF4-FFF2-40B4-BE49-F238E27FC236}">
                <a16:creationId xmlns:a16="http://schemas.microsoft.com/office/drawing/2014/main" id="{59C7142A-3C65-AD4B-B22A-1BD97BE1BEFD}"/>
              </a:ext>
            </a:extLst>
          </p:cNvPr>
          <p:cNvSpPr txBox="1"/>
          <p:nvPr/>
        </p:nvSpPr>
        <p:spPr>
          <a:xfrm>
            <a:off x="2744651" y="5074369"/>
            <a:ext cx="1698009" cy="738664"/>
          </a:xfrm>
          <a:prstGeom prst="rect">
            <a:avLst/>
          </a:prstGeom>
          <a:noFill/>
        </p:spPr>
        <p:txBody>
          <a:bodyPr wrap="square" rtlCol="0">
            <a:spAutoFit/>
          </a:bodyPr>
          <a:lstStyle/>
          <a:p>
            <a:pPr algn="ctr"/>
            <a:r>
              <a:rPr lang="en-US" altLang="zh-CN" u="sng" dirty="0">
                <a:latin typeface="微软雅黑" panose="020B0503020204020204" pitchFamily="34" charset="-122"/>
                <a:ea typeface="微软雅黑" panose="020B0503020204020204" pitchFamily="34" charset="-122"/>
                <a:cs typeface="Arial Unicode MS" pitchFamily="34" charset="-122"/>
              </a:rPr>
              <a:t>2011</a:t>
            </a:r>
            <a:r>
              <a:rPr lang="ja-CN" altLang="en-US" u="sng" dirty="0">
                <a:latin typeface="微软雅黑" panose="020B0503020204020204" pitchFamily="34" charset="-122"/>
                <a:ea typeface="微软雅黑" panose="020B0503020204020204" pitchFamily="34" charset="-122"/>
                <a:cs typeface="Arial Unicode MS" pitchFamily="34" charset="-122"/>
              </a:rPr>
              <a:t>年</a:t>
            </a:r>
            <a:r>
              <a:rPr lang="en-US" altLang="en-US" u="sng" dirty="0">
                <a:latin typeface="微软雅黑" panose="020B0503020204020204" pitchFamily="34" charset="-122"/>
                <a:ea typeface="微软雅黑" panose="020B0503020204020204" pitchFamily="34" charset="-122"/>
                <a:cs typeface="Arial Unicode MS" pitchFamily="34" charset="-122"/>
              </a:rPr>
              <a:t>,</a:t>
            </a:r>
            <a:r>
              <a:rPr lang="zh-CN" altLang="en-US" u="sng" dirty="0">
                <a:latin typeface="微软雅黑" panose="020B0503020204020204" pitchFamily="34" charset="-122"/>
                <a:ea typeface="微软雅黑" panose="020B0503020204020204" pitchFamily="34" charset="-122"/>
                <a:cs typeface="Arial Unicode MS" pitchFamily="34" charset="-122"/>
              </a:rPr>
              <a:t>北京</a:t>
            </a:r>
            <a:endParaRPr lang="en-US" altLang="zh-CN" sz="2800" u="sng" dirty="0">
              <a:latin typeface="微软雅黑" panose="020B0503020204020204" pitchFamily="34" charset="-122"/>
              <a:ea typeface="微软雅黑" panose="020B0503020204020204" pitchFamily="34" charset="-122"/>
              <a:cs typeface="Arial Unicode MS" pitchFamily="34" charset="-122"/>
            </a:endParaRPr>
          </a:p>
          <a:p>
            <a:pPr algn="ctr"/>
            <a:r>
              <a:rPr lang="en-US" altLang="ja-CN" sz="2400" b="1" dirty="0">
                <a:latin typeface="微软雅黑" panose="020B0503020204020204" pitchFamily="34" charset="-122"/>
                <a:ea typeface="微软雅黑" panose="020B0503020204020204" pitchFamily="34" charset="-122"/>
                <a:cs typeface="Arial Unicode MS" pitchFamily="34" charset="-122"/>
              </a:rPr>
              <a:t>600</a:t>
            </a:r>
            <a:r>
              <a:rPr lang="zh-CN" altLang="en-US" sz="2400" b="1" dirty="0">
                <a:latin typeface="微软雅黑" panose="020B0503020204020204" pitchFamily="34" charset="-122"/>
                <a:ea typeface="微软雅黑" panose="020B0503020204020204" pitchFamily="34" charset="-122"/>
                <a:cs typeface="Arial Unicode MS" pitchFamily="34" charset="-122"/>
              </a:rPr>
              <a:t>万</a:t>
            </a:r>
            <a:r>
              <a:rPr lang="ja-CN" altLang="en-US" sz="2400" b="1" dirty="0">
                <a:latin typeface="微软雅黑" panose="020B0503020204020204" pitchFamily="34" charset="-122"/>
                <a:ea typeface="微软雅黑" panose="020B0503020204020204" pitchFamily="34" charset="-122"/>
                <a:cs typeface="Arial Unicode MS" pitchFamily="34" charset="-122"/>
              </a:rPr>
              <a:t>円</a:t>
            </a:r>
            <a:endParaRPr lang="zh-CN" altLang="en-US" sz="2400" b="1" dirty="0">
              <a:latin typeface="微软雅黑" panose="020B0503020204020204" pitchFamily="34" charset="-122"/>
              <a:ea typeface="微软雅黑" panose="020B0503020204020204" pitchFamily="34" charset="-122"/>
              <a:cs typeface="Arial Unicode MS" pitchFamily="34" charset="-122"/>
            </a:endParaRPr>
          </a:p>
        </p:txBody>
      </p:sp>
      <p:sp>
        <p:nvSpPr>
          <p:cNvPr id="17" name="TextBox 3">
            <a:extLst>
              <a:ext uri="{FF2B5EF4-FFF2-40B4-BE49-F238E27FC236}">
                <a16:creationId xmlns:a16="http://schemas.microsoft.com/office/drawing/2014/main" id="{556FE595-E80E-3E46-A8D2-1660F2CADE7A}"/>
              </a:ext>
            </a:extLst>
          </p:cNvPr>
          <p:cNvSpPr txBox="1"/>
          <p:nvPr/>
        </p:nvSpPr>
        <p:spPr>
          <a:xfrm>
            <a:off x="5537338" y="5090791"/>
            <a:ext cx="1698009" cy="738664"/>
          </a:xfrm>
          <a:prstGeom prst="rect">
            <a:avLst/>
          </a:prstGeom>
          <a:noFill/>
        </p:spPr>
        <p:txBody>
          <a:bodyPr wrap="square" rtlCol="0">
            <a:spAutoFit/>
          </a:bodyPr>
          <a:lstStyle/>
          <a:p>
            <a:pPr algn="ctr"/>
            <a:r>
              <a:rPr lang="en-US" altLang="zh-CN" u="sng" dirty="0">
                <a:latin typeface="微软雅黑" panose="020B0503020204020204" pitchFamily="34" charset="-122"/>
                <a:ea typeface="微软雅黑" panose="020B0503020204020204" pitchFamily="34" charset="-122"/>
                <a:cs typeface="Arial Unicode MS" pitchFamily="34" charset="-122"/>
              </a:rPr>
              <a:t>2015</a:t>
            </a:r>
            <a:r>
              <a:rPr lang="ja-CN" altLang="en-US" u="sng" dirty="0">
                <a:latin typeface="微软雅黑" panose="020B0503020204020204" pitchFamily="34" charset="-122"/>
                <a:ea typeface="微软雅黑" panose="020B0503020204020204" pitchFamily="34" charset="-122"/>
                <a:cs typeface="Arial Unicode MS" pitchFamily="34" charset="-122"/>
              </a:rPr>
              <a:t>年</a:t>
            </a:r>
            <a:r>
              <a:rPr lang="en-US" altLang="en-US" u="sng" dirty="0">
                <a:latin typeface="微软雅黑" panose="020B0503020204020204" pitchFamily="34" charset="-122"/>
                <a:ea typeface="微软雅黑" panose="020B0503020204020204" pitchFamily="34" charset="-122"/>
                <a:cs typeface="Arial Unicode MS" pitchFamily="34" charset="-122"/>
              </a:rPr>
              <a:t>,</a:t>
            </a:r>
            <a:r>
              <a:rPr lang="zh-CN" altLang="en-US" u="sng" dirty="0">
                <a:solidFill>
                  <a:srgbClr val="FF0000"/>
                </a:solidFill>
                <a:latin typeface="微软雅黑" panose="020B0503020204020204" pitchFamily="34" charset="-122"/>
                <a:ea typeface="微软雅黑" panose="020B0503020204020204" pitchFamily="34" charset="-122"/>
                <a:cs typeface="Arial Unicode MS" pitchFamily="34" charset="-122"/>
              </a:rPr>
              <a:t>沈阳</a:t>
            </a:r>
            <a:endParaRPr lang="en-US" altLang="zh-CN" sz="2800" u="sng" dirty="0">
              <a:solidFill>
                <a:srgbClr val="FF0000"/>
              </a:solidFill>
              <a:latin typeface="微软雅黑" panose="020B0503020204020204" pitchFamily="34" charset="-122"/>
              <a:ea typeface="微软雅黑" panose="020B0503020204020204" pitchFamily="34" charset="-122"/>
              <a:cs typeface="Arial Unicode MS" pitchFamily="34" charset="-122"/>
            </a:endParaRPr>
          </a:p>
          <a:p>
            <a:pPr algn="ctr"/>
            <a:r>
              <a:rPr lang="en-US" altLang="ja-CN" sz="2400" b="1" dirty="0">
                <a:latin typeface="微软雅黑" panose="020B0503020204020204" pitchFamily="34" charset="-122"/>
                <a:ea typeface="微软雅黑" panose="020B0503020204020204" pitchFamily="34" charset="-122"/>
                <a:cs typeface="Arial Unicode MS" pitchFamily="34" charset="-122"/>
              </a:rPr>
              <a:t>450</a:t>
            </a:r>
            <a:r>
              <a:rPr lang="zh-CN" altLang="en-US" sz="2400" b="1" dirty="0">
                <a:latin typeface="微软雅黑" panose="020B0503020204020204" pitchFamily="34" charset="-122"/>
                <a:ea typeface="微软雅黑" panose="020B0503020204020204" pitchFamily="34" charset="-122"/>
                <a:cs typeface="Arial Unicode MS" pitchFamily="34" charset="-122"/>
              </a:rPr>
              <a:t>万</a:t>
            </a:r>
            <a:r>
              <a:rPr lang="ja-CN" altLang="en-US" sz="2400" b="1" dirty="0">
                <a:latin typeface="微软雅黑" panose="020B0503020204020204" pitchFamily="34" charset="-122"/>
                <a:ea typeface="微软雅黑" panose="020B0503020204020204" pitchFamily="34" charset="-122"/>
                <a:cs typeface="Arial Unicode MS" pitchFamily="34" charset="-122"/>
              </a:rPr>
              <a:t>円</a:t>
            </a:r>
            <a:endParaRPr lang="zh-CN" altLang="en-US" sz="2400" b="1" dirty="0">
              <a:latin typeface="微软雅黑" panose="020B0503020204020204" pitchFamily="34" charset="-122"/>
              <a:ea typeface="微软雅黑" panose="020B0503020204020204" pitchFamily="34" charset="-122"/>
              <a:cs typeface="Arial Unicode MS" pitchFamily="34" charset="-122"/>
            </a:endParaRPr>
          </a:p>
        </p:txBody>
      </p:sp>
      <p:sp>
        <p:nvSpPr>
          <p:cNvPr id="18" name="TextBox 3">
            <a:extLst>
              <a:ext uri="{FF2B5EF4-FFF2-40B4-BE49-F238E27FC236}">
                <a16:creationId xmlns:a16="http://schemas.microsoft.com/office/drawing/2014/main" id="{66853276-17AE-0044-8060-982E006AE30F}"/>
              </a:ext>
            </a:extLst>
          </p:cNvPr>
          <p:cNvSpPr txBox="1"/>
          <p:nvPr/>
        </p:nvSpPr>
        <p:spPr>
          <a:xfrm>
            <a:off x="6899957" y="5086508"/>
            <a:ext cx="1698009" cy="738664"/>
          </a:xfrm>
          <a:prstGeom prst="rect">
            <a:avLst/>
          </a:prstGeom>
          <a:noFill/>
        </p:spPr>
        <p:txBody>
          <a:bodyPr wrap="square" rtlCol="0">
            <a:spAutoFit/>
          </a:bodyPr>
          <a:lstStyle/>
          <a:p>
            <a:pPr algn="ctr"/>
            <a:r>
              <a:rPr lang="en-US" altLang="zh-CN" u="sng" dirty="0">
                <a:latin typeface="微软雅黑" panose="020B0503020204020204" pitchFamily="34" charset="-122"/>
                <a:ea typeface="微软雅黑" panose="020B0503020204020204" pitchFamily="34" charset="-122"/>
                <a:cs typeface="Arial Unicode MS" pitchFamily="34" charset="-122"/>
              </a:rPr>
              <a:t>2023</a:t>
            </a:r>
            <a:r>
              <a:rPr lang="ja-CN" altLang="en-US" u="sng" dirty="0">
                <a:latin typeface="微软雅黑" panose="020B0503020204020204" pitchFamily="34" charset="-122"/>
                <a:ea typeface="微软雅黑" panose="020B0503020204020204" pitchFamily="34" charset="-122"/>
                <a:cs typeface="Arial Unicode MS" pitchFamily="34" charset="-122"/>
              </a:rPr>
              <a:t>年</a:t>
            </a:r>
            <a:r>
              <a:rPr lang="en-US" altLang="en-US" u="sng" dirty="0">
                <a:latin typeface="微软雅黑" panose="020B0503020204020204" pitchFamily="34" charset="-122"/>
                <a:ea typeface="微软雅黑" panose="020B0503020204020204" pitchFamily="34" charset="-122"/>
                <a:cs typeface="Arial Unicode MS" pitchFamily="34" charset="-122"/>
              </a:rPr>
              <a:t>,</a:t>
            </a:r>
            <a:r>
              <a:rPr lang="zh-CN" altLang="en-US" u="sng" dirty="0">
                <a:solidFill>
                  <a:srgbClr val="FF0000"/>
                </a:solidFill>
                <a:latin typeface="微软雅黑" panose="020B0503020204020204" pitchFamily="34" charset="-122"/>
                <a:ea typeface="微软雅黑" panose="020B0503020204020204" pitchFamily="34" charset="-122"/>
                <a:cs typeface="Arial Unicode MS" pitchFamily="34" charset="-122"/>
              </a:rPr>
              <a:t>沈阳</a:t>
            </a:r>
            <a:endParaRPr lang="en-US" altLang="zh-CN" sz="2800" u="sng" dirty="0">
              <a:solidFill>
                <a:srgbClr val="FF0000"/>
              </a:solidFill>
              <a:latin typeface="微软雅黑" panose="020B0503020204020204" pitchFamily="34" charset="-122"/>
              <a:ea typeface="微软雅黑" panose="020B0503020204020204" pitchFamily="34" charset="-122"/>
              <a:cs typeface="Arial Unicode MS" pitchFamily="34" charset="-122"/>
            </a:endParaRPr>
          </a:p>
          <a:p>
            <a:pPr algn="ctr"/>
            <a:r>
              <a:rPr lang="en-US" altLang="ja-CN" sz="2400" b="1" dirty="0">
                <a:latin typeface="微软雅黑" panose="020B0503020204020204" pitchFamily="34" charset="-122"/>
                <a:ea typeface="微软雅黑" panose="020B0503020204020204" pitchFamily="34" charset="-122"/>
                <a:cs typeface="Arial Unicode MS" pitchFamily="34" charset="-122"/>
              </a:rPr>
              <a:t>480</a:t>
            </a:r>
            <a:r>
              <a:rPr lang="zh-CN" altLang="en-US" sz="2400" b="1" dirty="0">
                <a:latin typeface="微软雅黑" panose="020B0503020204020204" pitchFamily="34" charset="-122"/>
                <a:ea typeface="微软雅黑" panose="020B0503020204020204" pitchFamily="34" charset="-122"/>
                <a:cs typeface="Arial Unicode MS" pitchFamily="34" charset="-122"/>
              </a:rPr>
              <a:t>万</a:t>
            </a:r>
            <a:r>
              <a:rPr lang="ja-CN" altLang="en-US" sz="2400" b="1" dirty="0">
                <a:latin typeface="微软雅黑" panose="020B0503020204020204" pitchFamily="34" charset="-122"/>
                <a:ea typeface="微软雅黑" panose="020B0503020204020204" pitchFamily="34" charset="-122"/>
                <a:cs typeface="Arial Unicode MS" pitchFamily="34" charset="-122"/>
              </a:rPr>
              <a:t>円</a:t>
            </a:r>
            <a:endParaRPr lang="zh-CN" altLang="en-US" sz="2400" b="1" dirty="0">
              <a:latin typeface="微软雅黑" panose="020B0503020204020204" pitchFamily="34" charset="-122"/>
              <a:ea typeface="微软雅黑" panose="020B0503020204020204" pitchFamily="34" charset="-122"/>
              <a:cs typeface="Arial Unicode MS" pitchFamily="34" charset="-122"/>
            </a:endParaRPr>
          </a:p>
        </p:txBody>
      </p:sp>
      <p:sp>
        <p:nvSpPr>
          <p:cNvPr id="7" name="文本框 6">
            <a:extLst>
              <a:ext uri="{FF2B5EF4-FFF2-40B4-BE49-F238E27FC236}">
                <a16:creationId xmlns:a16="http://schemas.microsoft.com/office/drawing/2014/main" id="{311713AA-0E67-B637-02B7-40EB42E35B77}"/>
              </a:ext>
            </a:extLst>
          </p:cNvPr>
          <p:cNvSpPr txBox="1"/>
          <p:nvPr/>
        </p:nvSpPr>
        <p:spPr>
          <a:xfrm>
            <a:off x="3138782" y="224053"/>
            <a:ext cx="5895386" cy="646331"/>
          </a:xfrm>
          <a:prstGeom prst="rect">
            <a:avLst/>
          </a:prstGeom>
          <a:noFill/>
        </p:spPr>
        <p:txBody>
          <a:bodyPr wrap="square">
            <a:spAutoFit/>
          </a:bodyPr>
          <a:lstStyle/>
          <a:p>
            <a:pPr algn="ctr"/>
            <a:r>
              <a:rPr lang="ja-JP" altLang="en-US" sz="3600" b="1" dirty="0">
                <a:solidFill>
                  <a:schemeClr val="tx1">
                    <a:lumMod val="85000"/>
                    <a:lumOff val="15000"/>
                  </a:schemeClr>
                </a:solidFill>
                <a:latin typeface="方正硬笔楷书繁体" panose="03000509000000000000"/>
                <a:ea typeface="方正硬笔楷书繁体" panose="03000509000000000000"/>
              </a:rPr>
              <a:t>年収</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spTree>
    <p:extLst>
      <p:ext uri="{BB962C8B-B14F-4D97-AF65-F5344CB8AC3E}">
        <p14:creationId xmlns:p14="http://schemas.microsoft.com/office/powerpoint/2010/main" val="133660837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4"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1000"/>
                                        <p:tgtEl>
                                          <p:spTgt spid="2"/>
                                        </p:tgtEl>
                                      </p:cBhvr>
                                    </p:animEffect>
                                  </p:childTnLst>
                                </p:cTn>
                              </p:par>
                              <p:par>
                                <p:cTn id="11" presetID="22" presetClass="entr" presetSubtype="4" fill="hold" nodeType="withEffect">
                                  <p:stCondLst>
                                    <p:cond delay="90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1000"/>
                                        <p:tgtEl>
                                          <p:spTgt spid="3"/>
                                        </p:tgtEl>
                                      </p:cBhvr>
                                    </p:animEffect>
                                  </p:childTnLst>
                                </p:cTn>
                              </p:par>
                              <p:par>
                                <p:cTn id="14" presetID="22" presetClass="entr" presetSubtype="4" fill="hold" nodeType="withEffect">
                                  <p:stCondLst>
                                    <p:cond delay="110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1000"/>
                                        <p:tgtEl>
                                          <p:spTgt spid="4"/>
                                        </p:tgtEl>
                                      </p:cBhvr>
                                    </p:animEffect>
                                  </p:childTnLst>
                                </p:cTn>
                              </p:par>
                              <p:par>
                                <p:cTn id="17" presetID="22" presetClass="entr" presetSubtype="4" fill="hold" nodeType="withEffect">
                                  <p:stCondLst>
                                    <p:cond delay="160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1000"/>
                                        <p:tgtEl>
                                          <p:spTgt spid="5"/>
                                        </p:tgtEl>
                                      </p:cBhvr>
                                    </p:animEffect>
                                  </p:childTnLst>
                                </p:cTn>
                              </p:par>
                              <p:par>
                                <p:cTn id="20" presetID="2" presetClass="entr" presetSubtype="12" fill="hold" nodeType="withEffect">
                                  <p:stCondLst>
                                    <p:cond delay="26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par>
                                <p:cTn id="24" presetID="22" presetClass="entr" presetSubtype="4" fill="hold" nodeType="withEffect">
                                  <p:stCondLst>
                                    <p:cond delay="160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1000"/>
                                        <p:tgtEl>
                                          <p:spTgt spid="14"/>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6"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492034" y="4773262"/>
            <a:ext cx="1775812" cy="1758846"/>
          </a:xfrm>
          <a:prstGeom prst="rect">
            <a:avLst/>
          </a:prstGeom>
        </p:spPr>
      </p:pic>
      <p:grpSp>
        <p:nvGrpSpPr>
          <p:cNvPr id="39" name="组合 38"/>
          <p:cNvGrpSpPr/>
          <p:nvPr/>
        </p:nvGrpSpPr>
        <p:grpSpPr>
          <a:xfrm>
            <a:off x="2445864" y="-117695"/>
            <a:ext cx="7022308" cy="5032305"/>
            <a:chOff x="2476336" y="0"/>
            <a:chExt cx="7022308" cy="5032305"/>
          </a:xfrm>
        </p:grpSpPr>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6336" y="0"/>
              <a:ext cx="7022308" cy="5032305"/>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1451" y="2990887"/>
              <a:ext cx="6232078" cy="1349829"/>
            </a:xfrm>
            <a:prstGeom prst="rect">
              <a:avLst/>
            </a:prstGeom>
          </p:spPr>
        </p:pic>
      </p:grpSp>
      <p:pic>
        <p:nvPicPr>
          <p:cNvPr id="36" name="图片 35"/>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3724526" y="4803594"/>
            <a:ext cx="1775812" cy="1758846"/>
          </a:xfrm>
          <a:prstGeom prst="rect">
            <a:avLst/>
          </a:prstGeom>
        </p:spPr>
      </p:pic>
      <p:pic>
        <p:nvPicPr>
          <p:cNvPr id="37" name="图片 36"/>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6052544" y="4803594"/>
            <a:ext cx="1775812" cy="1758846"/>
          </a:xfrm>
          <a:prstGeom prst="rect">
            <a:avLst/>
          </a:prstGeom>
        </p:spPr>
      </p:pic>
      <p:pic>
        <p:nvPicPr>
          <p:cNvPr id="38" name="图片 37"/>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8372989" y="4803594"/>
            <a:ext cx="1775812" cy="1758846"/>
          </a:xfrm>
          <a:prstGeom prst="rect">
            <a:avLst/>
          </a:prstGeom>
        </p:spPr>
      </p:pic>
      <p:pic>
        <p:nvPicPr>
          <p:cNvPr id="23" name="图片 22">
            <a:extLst>
              <a:ext uri="{FF2B5EF4-FFF2-40B4-BE49-F238E27FC236}">
                <a16:creationId xmlns:a16="http://schemas.microsoft.com/office/drawing/2014/main" id="{591094FC-F00A-4850-9188-E2C4446255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16908" y="683899"/>
            <a:ext cx="899510" cy="1615400"/>
          </a:xfrm>
          <a:prstGeom prst="rect">
            <a:avLst/>
          </a:prstGeom>
        </p:spPr>
      </p:pic>
      <p:grpSp>
        <p:nvGrpSpPr>
          <p:cNvPr id="6" name="组合 5">
            <a:extLst>
              <a:ext uri="{FF2B5EF4-FFF2-40B4-BE49-F238E27FC236}">
                <a16:creationId xmlns:a16="http://schemas.microsoft.com/office/drawing/2014/main" id="{F0961352-A6D7-8CAE-ECE4-85EDE8BBD5D1}"/>
              </a:ext>
            </a:extLst>
          </p:cNvPr>
          <p:cNvGrpSpPr/>
          <p:nvPr/>
        </p:nvGrpSpPr>
        <p:grpSpPr>
          <a:xfrm>
            <a:off x="4833361" y="1537779"/>
            <a:ext cx="1775812" cy="1758846"/>
            <a:chOff x="1564458" y="4764209"/>
            <a:chExt cx="1775812" cy="1758846"/>
          </a:xfrm>
        </p:grpSpPr>
        <p:pic>
          <p:nvPicPr>
            <p:cNvPr id="7" name="图片 6">
              <a:extLst>
                <a:ext uri="{FF2B5EF4-FFF2-40B4-BE49-F238E27FC236}">
                  <a16:creationId xmlns:a16="http://schemas.microsoft.com/office/drawing/2014/main" id="{9D015F2F-E967-3F46-8751-A46CA404DE76}"/>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564458" y="4764209"/>
              <a:ext cx="1775812" cy="1758846"/>
            </a:xfrm>
            <a:prstGeom prst="rect">
              <a:avLst/>
            </a:prstGeom>
          </p:spPr>
        </p:pic>
        <p:sp>
          <p:nvSpPr>
            <p:cNvPr id="9" name="Text Box 30">
              <a:extLst>
                <a:ext uri="{FF2B5EF4-FFF2-40B4-BE49-F238E27FC236}">
                  <a16:creationId xmlns:a16="http://schemas.microsoft.com/office/drawing/2014/main" id="{6874AEEC-69A3-4091-B832-0EDCA6341961}"/>
                </a:ext>
              </a:extLst>
            </p:cNvPr>
            <p:cNvSpPr txBox="1">
              <a:spLocks noChangeArrowheads="1"/>
            </p:cNvSpPr>
            <p:nvPr/>
          </p:nvSpPr>
          <p:spPr bwMode="auto">
            <a:xfrm>
              <a:off x="2012690" y="5192904"/>
              <a:ext cx="1015663" cy="5847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rtlCol="0">
              <a:spAutoFit/>
            </a:bodyPr>
            <a:lstStyle>
              <a:defPPr>
                <a:defRPr lang="zh-CN"/>
              </a:defPPr>
              <a:lvl1pPr>
                <a:defRPr sz="3200" b="1">
                  <a:latin typeface="方正硬笔楷书繁体" panose="03000509000000000000" pitchFamily="65" charset="-122"/>
                  <a:ea typeface="方正硬笔楷书繁体" panose="03000509000000000000" pitchFamily="65" charset="-122"/>
                </a:defRPr>
              </a:lvl1pPr>
            </a:lstStyle>
            <a:p>
              <a:endParaRPr lang="zh-CN" altLang="en-US" sz="5400" dirty="0"/>
            </a:p>
          </p:txBody>
        </p:sp>
      </p:grpSp>
      <p:sp>
        <p:nvSpPr>
          <p:cNvPr id="10" name="文本框 9">
            <a:extLst>
              <a:ext uri="{FF2B5EF4-FFF2-40B4-BE49-F238E27FC236}">
                <a16:creationId xmlns:a16="http://schemas.microsoft.com/office/drawing/2014/main" id="{93535934-CAB1-DF27-E57D-CD16BC5CCB3A}"/>
              </a:ext>
            </a:extLst>
          </p:cNvPr>
          <p:cNvSpPr txBox="1"/>
          <p:nvPr/>
        </p:nvSpPr>
        <p:spPr>
          <a:xfrm>
            <a:off x="4968116" y="1952416"/>
            <a:ext cx="1569660" cy="923330"/>
          </a:xfrm>
          <a:prstGeom prst="rect">
            <a:avLst/>
          </a:prstGeom>
          <a:noFill/>
        </p:spPr>
        <p:txBody>
          <a:bodyPr wrap="none" rtlCol="0">
            <a:spAutoFit/>
          </a:bodyPr>
          <a:lstStyle/>
          <a:p>
            <a:r>
              <a:rPr lang="zh-CN" altLang="en-US" sz="5400" dirty="0">
                <a:latin typeface="+mj-lt"/>
                <a:ea typeface="Microsoft YaHei UI" panose="020B0503020204020204" pitchFamily="34" charset="-122"/>
              </a:rPr>
              <a:t>目次</a:t>
            </a:r>
          </a:p>
        </p:txBody>
      </p:sp>
      <p:sp>
        <p:nvSpPr>
          <p:cNvPr id="12" name="文本框 11">
            <a:extLst>
              <a:ext uri="{FF2B5EF4-FFF2-40B4-BE49-F238E27FC236}">
                <a16:creationId xmlns:a16="http://schemas.microsoft.com/office/drawing/2014/main" id="{A1BD6BD4-C2C0-E859-7244-596E36D017F3}"/>
              </a:ext>
            </a:extLst>
          </p:cNvPr>
          <p:cNvSpPr txBox="1"/>
          <p:nvPr/>
        </p:nvSpPr>
        <p:spPr>
          <a:xfrm>
            <a:off x="1403288" y="5365933"/>
            <a:ext cx="2091351" cy="646331"/>
          </a:xfrm>
          <a:prstGeom prst="rect">
            <a:avLst/>
          </a:prstGeom>
          <a:noFill/>
        </p:spPr>
        <p:txBody>
          <a:bodyPr wrap="square" rtlCol="0">
            <a:spAutoFit/>
          </a:bodyPr>
          <a:lstStyle/>
          <a:p>
            <a:r>
              <a:rPr lang="zh-CN" altLang="en-US" sz="3600" b="1" dirty="0">
                <a:latin typeface="+mj-lt"/>
                <a:ea typeface="方正硬笔楷书繁体" panose="03000509000000000000"/>
              </a:rPr>
              <a:t>基本情報</a:t>
            </a:r>
          </a:p>
        </p:txBody>
      </p:sp>
      <p:sp>
        <p:nvSpPr>
          <p:cNvPr id="14" name="文本框 13">
            <a:extLst>
              <a:ext uri="{FF2B5EF4-FFF2-40B4-BE49-F238E27FC236}">
                <a16:creationId xmlns:a16="http://schemas.microsoft.com/office/drawing/2014/main" id="{14787B5D-16C5-3A3A-A4D6-51D239F46880}"/>
              </a:ext>
            </a:extLst>
          </p:cNvPr>
          <p:cNvSpPr txBox="1"/>
          <p:nvPr/>
        </p:nvSpPr>
        <p:spPr>
          <a:xfrm>
            <a:off x="3644532" y="5359851"/>
            <a:ext cx="2090637" cy="646331"/>
          </a:xfrm>
          <a:prstGeom prst="rect">
            <a:avLst/>
          </a:prstGeom>
          <a:noFill/>
        </p:spPr>
        <p:txBody>
          <a:bodyPr wrap="none" rtlCol="0">
            <a:spAutoFit/>
          </a:bodyPr>
          <a:lstStyle/>
          <a:p>
            <a:r>
              <a:rPr lang="zh-CN" altLang="en-US" sz="3600" b="1" dirty="0">
                <a:latin typeface="+mj-lt"/>
                <a:ea typeface="方正硬笔楷书繁体" panose="03000509000000000000"/>
              </a:rPr>
              <a:t>実務経験</a:t>
            </a:r>
          </a:p>
        </p:txBody>
      </p:sp>
      <p:sp>
        <p:nvSpPr>
          <p:cNvPr id="15" name="文本框 14">
            <a:extLst>
              <a:ext uri="{FF2B5EF4-FFF2-40B4-BE49-F238E27FC236}">
                <a16:creationId xmlns:a16="http://schemas.microsoft.com/office/drawing/2014/main" id="{4F8616C2-7032-FDD8-A23C-E94899843530}"/>
              </a:ext>
            </a:extLst>
          </p:cNvPr>
          <p:cNvSpPr txBox="1"/>
          <p:nvPr/>
        </p:nvSpPr>
        <p:spPr>
          <a:xfrm>
            <a:off x="5965056" y="5138360"/>
            <a:ext cx="2031325" cy="1200329"/>
          </a:xfrm>
          <a:prstGeom prst="rect">
            <a:avLst/>
          </a:prstGeom>
          <a:noFill/>
        </p:spPr>
        <p:txBody>
          <a:bodyPr wrap="none" rtlCol="0">
            <a:spAutoFit/>
          </a:bodyPr>
          <a:lstStyle/>
          <a:p>
            <a:r>
              <a:rPr lang="ja-JP" altLang="en-US" sz="3600" b="1" dirty="0">
                <a:latin typeface="+mj-lt"/>
                <a:ea typeface="方正硬笔楷书繁体" panose="03000509000000000000"/>
              </a:rPr>
              <a:t>熟練した</a:t>
            </a:r>
            <a:endParaRPr lang="en-US" altLang="ja-JP" sz="3600" b="1" dirty="0">
              <a:latin typeface="+mj-lt"/>
              <a:ea typeface="方正硬笔楷书繁体" panose="03000509000000000000"/>
            </a:endParaRPr>
          </a:p>
          <a:p>
            <a:pPr algn="ctr"/>
            <a:r>
              <a:rPr lang="ja-JP" altLang="en-US" sz="3600" b="1" dirty="0">
                <a:latin typeface="+mj-lt"/>
                <a:ea typeface="方正硬笔楷书繁体" panose="03000509000000000000"/>
              </a:rPr>
              <a:t>技術</a:t>
            </a:r>
            <a:endParaRPr lang="zh-CN" altLang="en-US" sz="3600" b="1" dirty="0">
              <a:latin typeface="+mj-lt"/>
              <a:ea typeface="方正硬笔楷书繁体" panose="03000509000000000000"/>
            </a:endParaRPr>
          </a:p>
        </p:txBody>
      </p:sp>
      <p:sp>
        <p:nvSpPr>
          <p:cNvPr id="16" name="文本框 15">
            <a:extLst>
              <a:ext uri="{FF2B5EF4-FFF2-40B4-BE49-F238E27FC236}">
                <a16:creationId xmlns:a16="http://schemas.microsoft.com/office/drawing/2014/main" id="{3BFF18BD-5ECC-46A7-8499-19947A5BC5FF}"/>
              </a:ext>
            </a:extLst>
          </p:cNvPr>
          <p:cNvSpPr txBox="1"/>
          <p:nvPr/>
        </p:nvSpPr>
        <p:spPr>
          <a:xfrm>
            <a:off x="8365030" y="5374986"/>
            <a:ext cx="2031325" cy="646331"/>
          </a:xfrm>
          <a:prstGeom prst="rect">
            <a:avLst/>
          </a:prstGeom>
          <a:noFill/>
        </p:spPr>
        <p:txBody>
          <a:bodyPr wrap="none" rtlCol="0">
            <a:spAutoFit/>
          </a:bodyPr>
          <a:lstStyle/>
          <a:p>
            <a:r>
              <a:rPr lang="zh-CN" altLang="en-US" sz="3600" b="1" dirty="0">
                <a:latin typeface="+mj-lt"/>
                <a:ea typeface="方正硬笔楷书繁体" panose="03000509000000000000"/>
              </a:rPr>
              <a:t>所得水準</a:t>
            </a:r>
          </a:p>
        </p:txBody>
      </p:sp>
    </p:spTree>
    <p:extLst>
      <p:ext uri="{BB962C8B-B14F-4D97-AF65-F5344CB8AC3E}">
        <p14:creationId xmlns:p14="http://schemas.microsoft.com/office/powerpoint/2010/main" val="185652333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arn(outVertical)">
                                      <p:cBhvr>
                                        <p:cTn id="12" dur="1000"/>
                                        <p:tgtEl>
                                          <p:spTgt spid="39"/>
                                        </p:tgtEl>
                                      </p:cBhvr>
                                    </p:animEffect>
                                  </p:childTnLst>
                                </p:cTn>
                              </p:par>
                            </p:childTnLst>
                          </p:cTn>
                        </p:par>
                        <p:par>
                          <p:cTn id="13" fill="hold">
                            <p:stCondLst>
                              <p:cond delay="1000"/>
                            </p:stCondLst>
                            <p:childTnLst>
                              <p:par>
                                <p:cTn id="14" presetID="31"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1000" fill="hold"/>
                                        <p:tgtEl>
                                          <p:spTgt spid="6"/>
                                        </p:tgtEl>
                                        <p:attrNameLst>
                                          <p:attrName>ppt_w</p:attrName>
                                        </p:attrNameLst>
                                      </p:cBhvr>
                                      <p:tavLst>
                                        <p:tav tm="0">
                                          <p:val>
                                            <p:fltVal val="0"/>
                                          </p:val>
                                        </p:tav>
                                        <p:tav tm="100000">
                                          <p:val>
                                            <p:strVal val="#ppt_w"/>
                                          </p:val>
                                        </p:tav>
                                      </p:tavLst>
                                    </p:anim>
                                    <p:anim calcmode="lin" valueType="num">
                                      <p:cBhvr>
                                        <p:cTn id="17" dur="1000" fill="hold"/>
                                        <p:tgtEl>
                                          <p:spTgt spid="6"/>
                                        </p:tgtEl>
                                        <p:attrNameLst>
                                          <p:attrName>ppt_h</p:attrName>
                                        </p:attrNameLst>
                                      </p:cBhvr>
                                      <p:tavLst>
                                        <p:tav tm="0">
                                          <p:val>
                                            <p:fltVal val="0"/>
                                          </p:val>
                                        </p:tav>
                                        <p:tav tm="100000">
                                          <p:val>
                                            <p:strVal val="#ppt_h"/>
                                          </p:val>
                                        </p:tav>
                                      </p:tavLst>
                                    </p:anim>
                                    <p:anim calcmode="lin" valueType="num">
                                      <p:cBhvr>
                                        <p:cTn id="18" dur="1000" fill="hold"/>
                                        <p:tgtEl>
                                          <p:spTgt spid="6"/>
                                        </p:tgtEl>
                                        <p:attrNameLst>
                                          <p:attrName>style.rotation</p:attrName>
                                        </p:attrNameLst>
                                      </p:cBhvr>
                                      <p:tavLst>
                                        <p:tav tm="0">
                                          <p:val>
                                            <p:fltVal val="90"/>
                                          </p:val>
                                        </p:tav>
                                        <p:tav tm="100000">
                                          <p:val>
                                            <p:fltVal val="0"/>
                                          </p:val>
                                        </p:tav>
                                      </p:tavLst>
                                    </p:anim>
                                    <p:animEffect transition="in" filter="fade">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096000" y="1781176"/>
            <a:ext cx="2885405" cy="3494132"/>
          </a:xfrm>
          <a:prstGeom prst="rect">
            <a:avLst/>
          </a:prstGeom>
          <a:noFill/>
        </p:spPr>
        <p:txBody>
          <a:bodyPr vert="eaVert" wrap="square" rtlCol="0">
            <a:spAutoFit/>
          </a:bodyPr>
          <a:lstStyle>
            <a:defPPr>
              <a:defRPr lang="zh-CN"/>
            </a:defPPr>
            <a:lvl1pPr>
              <a:lnSpc>
                <a:spcPct val="200000"/>
              </a:lnSpc>
              <a:defRPr sz="1200" u="sng">
                <a:solidFill>
                  <a:schemeClr val="bg1">
                    <a:lumMod val="50000"/>
                  </a:schemeClr>
                </a:solidFill>
                <a:latin typeface="方正硬笔楷书繁体" panose="03000509000000000000" pitchFamily="65" charset="-122"/>
                <a:ea typeface="方正硬笔楷书繁体" panose="03000509000000000000" pitchFamily="65" charset="-122"/>
              </a:defRPr>
            </a:lvl1pPr>
          </a:lstStyle>
          <a:p>
            <a:pPr>
              <a:lnSpc>
                <a:spcPct val="250000"/>
              </a:lnSpc>
            </a:pPr>
            <a:r>
              <a:rPr lang="ja-JP" altLang="en-US" u="none" dirty="0"/>
              <a:t>家族も私が日本の企業で働くことに賛成しています。両親は私のことを信頼してくれていますので、私も安心して自分の希望の道を進むことが出きます。御社への入社が叶えば、家族も幸せになるでしょう，私はずっと日本で働きたいし、娘には日本の学校に通わせたいと思っています。</a:t>
            </a:r>
            <a:endParaRPr lang="zh-CN" altLang="en-US" u="none" dirty="0"/>
          </a:p>
        </p:txBody>
      </p:sp>
      <p:pic>
        <p:nvPicPr>
          <p:cNvPr id="5" name="Picture 5" descr="C:\Users\Administrator\Desktop\666.pn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127414" y="1619250"/>
            <a:ext cx="974188" cy="224904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4FB4E128-A415-F81C-2647-D60CB2843AB9}"/>
              </a:ext>
            </a:extLst>
          </p:cNvPr>
          <p:cNvPicPr>
            <a:picLocks noChangeAspect="1"/>
          </p:cNvPicPr>
          <p:nvPr/>
        </p:nvPicPr>
        <p:blipFill>
          <a:blip r:embed="rId4"/>
          <a:stretch>
            <a:fillRect/>
          </a:stretch>
        </p:blipFill>
        <p:spPr>
          <a:xfrm>
            <a:off x="1952625" y="1484358"/>
            <a:ext cx="3719512" cy="4987316"/>
          </a:xfrm>
          <a:prstGeom prst="rect">
            <a:avLst/>
          </a:prstGeom>
        </p:spPr>
      </p:pic>
      <p:sp>
        <p:nvSpPr>
          <p:cNvPr id="10" name="文本框 9">
            <a:extLst>
              <a:ext uri="{FF2B5EF4-FFF2-40B4-BE49-F238E27FC236}">
                <a16:creationId xmlns:a16="http://schemas.microsoft.com/office/drawing/2014/main" id="{D9C2C99A-DA03-92AE-1A53-9BC42CA3A974}"/>
              </a:ext>
            </a:extLst>
          </p:cNvPr>
          <p:cNvSpPr txBox="1"/>
          <p:nvPr/>
        </p:nvSpPr>
        <p:spPr>
          <a:xfrm>
            <a:off x="3138782" y="224053"/>
            <a:ext cx="5895386" cy="646331"/>
          </a:xfrm>
          <a:prstGeom prst="rect">
            <a:avLst/>
          </a:prstGeom>
          <a:noFill/>
        </p:spPr>
        <p:txBody>
          <a:bodyPr wrap="square">
            <a:spAutoFit/>
          </a:bodyPr>
          <a:lstStyle/>
          <a:p>
            <a:pPr algn="ctr"/>
            <a:r>
              <a:rPr lang="ja-JP" altLang="en-US" sz="3600" b="1" dirty="0">
                <a:solidFill>
                  <a:schemeClr val="tx1">
                    <a:lumMod val="85000"/>
                    <a:lumOff val="15000"/>
                  </a:schemeClr>
                </a:solidFill>
                <a:latin typeface="方正硬笔楷书繁体" panose="03000509000000000000"/>
                <a:ea typeface="方正硬笔楷书繁体" panose="03000509000000000000"/>
              </a:rPr>
              <a:t>家族</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spTree>
    <p:extLst>
      <p:ext uri="{BB962C8B-B14F-4D97-AF65-F5344CB8AC3E}">
        <p14:creationId xmlns:p14="http://schemas.microsoft.com/office/powerpoint/2010/main" val="340896699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250"/>
                                        <p:tgtEl>
                                          <p:spTgt spid="5"/>
                                        </p:tgtEl>
                                      </p:cBhvr>
                                    </p:animEffect>
                                    <p:anim calcmode="lin" valueType="num">
                                      <p:cBhvr>
                                        <p:cTn id="8" dur="1250" fill="hold"/>
                                        <p:tgtEl>
                                          <p:spTgt spid="5"/>
                                        </p:tgtEl>
                                        <p:attrNameLst>
                                          <p:attrName>ppt_x</p:attrName>
                                        </p:attrNameLst>
                                      </p:cBhvr>
                                      <p:tavLst>
                                        <p:tav tm="0">
                                          <p:val>
                                            <p:strVal val="#ppt_x"/>
                                          </p:val>
                                        </p:tav>
                                        <p:tav tm="100000">
                                          <p:val>
                                            <p:strVal val="#ppt_x"/>
                                          </p:val>
                                        </p:tav>
                                      </p:tavLst>
                                    </p:anim>
                                    <p:anim calcmode="lin" valueType="num">
                                      <p:cBhvr>
                                        <p:cTn id="9" dur="1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right)">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5E80D47C-D15F-43C2-B86D-F0FDFE885C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90508" y="2697002"/>
            <a:ext cx="579584" cy="579584"/>
          </a:xfrm>
          <a:prstGeom prst="rect">
            <a:avLst/>
          </a:prstGeom>
        </p:spPr>
      </p:pic>
      <p:pic>
        <p:nvPicPr>
          <p:cNvPr id="2" name="Picture 65">
            <a:extLst>
              <a:ext uri="{FF2B5EF4-FFF2-40B4-BE49-F238E27FC236}">
                <a16:creationId xmlns:a16="http://schemas.microsoft.com/office/drawing/2014/main" id="{B9AB6B41-B9B7-07C3-01AC-CCB44BEBC2CC}"/>
              </a:ext>
            </a:extLst>
          </p:cNvPr>
          <p:cNvPicPr>
            <a:picLocks noChangeAspect="1"/>
          </p:cNvPicPr>
          <p:nvPr/>
        </p:nvPicPr>
        <p:blipFill>
          <a:blip r:embed="rId4" cstate="print"/>
          <a:srcRect/>
          <a:stretch>
            <a:fillRect/>
          </a:stretch>
        </p:blipFill>
        <p:spPr bwMode="auto">
          <a:xfrm>
            <a:off x="10438645" y="1856065"/>
            <a:ext cx="2081287" cy="1298199"/>
          </a:xfrm>
          <a:prstGeom prst="rect">
            <a:avLst/>
          </a:prstGeom>
          <a:noFill/>
          <a:ln w="9525">
            <a:noFill/>
            <a:miter lim="800000"/>
            <a:headEnd/>
            <a:tailEnd/>
          </a:ln>
        </p:spPr>
      </p:pic>
      <p:sp>
        <p:nvSpPr>
          <p:cNvPr id="3" name="Rectangle 19">
            <a:extLst>
              <a:ext uri="{FF2B5EF4-FFF2-40B4-BE49-F238E27FC236}">
                <a16:creationId xmlns:a16="http://schemas.microsoft.com/office/drawing/2014/main" id="{C2B1B2C4-C62F-1978-CF2B-31EC837F3901}"/>
              </a:ext>
            </a:extLst>
          </p:cNvPr>
          <p:cNvSpPr/>
          <p:nvPr/>
        </p:nvSpPr>
        <p:spPr>
          <a:xfrm>
            <a:off x="10874945" y="2027976"/>
            <a:ext cx="1195147" cy="733522"/>
          </a:xfrm>
          <a:prstGeom prst="rect">
            <a:avLst/>
          </a:prstGeom>
          <a:blipFill dpi="0" rotWithShape="1">
            <a:blip r:embed="rId5"/>
            <a:srcRect/>
            <a:stretch>
              <a:fillRect b="-6934"/>
            </a:stretch>
          </a:blipFill>
          <a:ln w="25400" cap="flat" cmpd="sng" algn="ctr">
            <a:noFill/>
            <a:prstDash val="solid"/>
          </a:ln>
          <a:effectLst/>
        </p:spPr>
        <p:txBody>
          <a:bodyPr vert="horz" wrap="square" lIns="91440" tIns="45720" rIns="91440" bIns="45720" numCol="1" anchor="ctr" anchorCtr="0" compatLnSpc="1"/>
          <a:lstStyle/>
          <a:p>
            <a:pPr algn="ctr" fontAlgn="base">
              <a:spcBef>
                <a:spcPct val="0"/>
              </a:spcBef>
              <a:spcAft>
                <a:spcPct val="0"/>
              </a:spcAft>
              <a:defRPr/>
            </a:pPr>
            <a:endParaRPr lang="zh-CN" altLang="zh-CN" kern="0" dirty="0">
              <a:solidFill>
                <a:sysClr val="windowText" lastClr="000000"/>
              </a:solidFill>
              <a:latin typeface="Arial" pitchFamily="34" charset="0"/>
              <a:ea typeface="微软雅黑" panose="020B0503020204020204" pitchFamily="34" charset="-122"/>
              <a:cs typeface="宋体" pitchFamily="2" charset="-122"/>
            </a:endParaRPr>
          </a:p>
        </p:txBody>
      </p:sp>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1773" y="3841627"/>
            <a:ext cx="12192000" cy="3118964"/>
          </a:xfrm>
          <a:prstGeom prst="rect">
            <a:avLst/>
          </a:prstGeom>
        </p:spPr>
      </p:pic>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4094" y="-111475"/>
            <a:ext cx="4640728" cy="4596390"/>
          </a:xfrm>
          <a:prstGeom prst="rect">
            <a:avLst/>
          </a:prstGeom>
        </p:spPr>
      </p:pic>
      <p:sp>
        <p:nvSpPr>
          <p:cNvPr id="7" name="TextBox 49">
            <a:extLst>
              <a:ext uri="{FF2B5EF4-FFF2-40B4-BE49-F238E27FC236}">
                <a16:creationId xmlns:a16="http://schemas.microsoft.com/office/drawing/2014/main" id="{40520569-67C8-4B65-9020-05C4BBAC3026}"/>
              </a:ext>
            </a:extLst>
          </p:cNvPr>
          <p:cNvSpPr txBox="1"/>
          <p:nvPr/>
        </p:nvSpPr>
        <p:spPr>
          <a:xfrm>
            <a:off x="1127119" y="1178078"/>
            <a:ext cx="9465179" cy="2123658"/>
          </a:xfrm>
          <a:prstGeom prst="rect">
            <a:avLst/>
          </a:prstGeom>
          <a:noFill/>
        </p:spPr>
        <p:txBody>
          <a:bodyPr wrap="square" rtlCol="0">
            <a:spAutoFit/>
          </a:bodyPr>
          <a:lstStyle/>
          <a:p>
            <a:pPr algn="ctr" fontAlgn="base">
              <a:spcBef>
                <a:spcPct val="0"/>
              </a:spcBef>
              <a:spcAft>
                <a:spcPct val="0"/>
              </a:spcAft>
            </a:pPr>
            <a:r>
              <a:rPr lang="ja-JP" altLang="en-US" sz="6600" dirty="0">
                <a:effectLst>
                  <a:outerShdw blurRad="38100" dist="38100" dir="2700000" algn="tl">
                    <a:srgbClr val="000000">
                      <a:alpha val="43137"/>
                    </a:srgbClr>
                  </a:outerShdw>
                </a:effectLst>
                <a:latin typeface="叶根友刀锋黑草" panose="02010601030101010101" pitchFamily="2" charset="-122"/>
                <a:ea typeface="叶根友刀锋黑草" panose="02010601030101010101" pitchFamily="2" charset="-122"/>
              </a:rPr>
              <a:t>ご清聴</a:t>
            </a:r>
            <a:endParaRPr lang="en-US" altLang="ja-JP" sz="6600" dirty="0">
              <a:effectLst>
                <a:outerShdw blurRad="38100" dist="38100" dir="2700000" algn="tl">
                  <a:srgbClr val="000000">
                    <a:alpha val="43137"/>
                  </a:srgbClr>
                </a:outerShdw>
              </a:effectLst>
              <a:latin typeface="叶根友刀锋黑草" panose="02010601030101010101" pitchFamily="2" charset="-122"/>
              <a:ea typeface="叶根友刀锋黑草" panose="02010601030101010101" pitchFamily="2" charset="-122"/>
            </a:endParaRPr>
          </a:p>
          <a:p>
            <a:pPr algn="ctr" fontAlgn="base">
              <a:spcBef>
                <a:spcPct val="0"/>
              </a:spcBef>
              <a:spcAft>
                <a:spcPct val="0"/>
              </a:spcAft>
            </a:pPr>
            <a:r>
              <a:rPr lang="ja-JP" altLang="en-US" sz="6600" dirty="0">
                <a:effectLst>
                  <a:outerShdw blurRad="38100" dist="38100" dir="2700000" algn="tl">
                    <a:srgbClr val="000000">
                      <a:alpha val="43137"/>
                    </a:srgbClr>
                  </a:outerShdw>
                </a:effectLst>
                <a:latin typeface="叶根友刀锋黑草" panose="02010601030101010101" pitchFamily="2" charset="-122"/>
                <a:ea typeface="叶根友刀锋黑草" panose="02010601030101010101" pitchFamily="2" charset="-122"/>
              </a:rPr>
              <a:t>ありがとうございました</a:t>
            </a:r>
            <a:endParaRPr lang="zh-CN" altLang="en-US" sz="6600" dirty="0">
              <a:effectLst>
                <a:outerShdw blurRad="38100" dist="38100" dir="2700000" algn="tl">
                  <a:srgbClr val="000000">
                    <a:alpha val="43137"/>
                  </a:srgbClr>
                </a:outerShdw>
              </a:effectLst>
              <a:latin typeface="叶根友刀锋黑草" panose="02010601030101010101" pitchFamily="2" charset="-122"/>
              <a:ea typeface="叶根友刀锋黑草" panose="02010601030101010101" pitchFamily="2" charset="-122"/>
            </a:endParaRPr>
          </a:p>
        </p:txBody>
      </p:sp>
      <p:sp>
        <p:nvSpPr>
          <p:cNvPr id="9" name="矩形 8">
            <a:extLst>
              <a:ext uri="{FF2B5EF4-FFF2-40B4-BE49-F238E27FC236}">
                <a16:creationId xmlns:a16="http://schemas.microsoft.com/office/drawing/2014/main" id="{28E7420E-1115-4B7F-9910-2F2396E11995}"/>
              </a:ext>
            </a:extLst>
          </p:cNvPr>
          <p:cNvSpPr>
            <a:spLocks noChangeArrowheads="1"/>
          </p:cNvSpPr>
          <p:nvPr/>
        </p:nvSpPr>
        <p:spPr bwMode="auto">
          <a:xfrm>
            <a:off x="3544094" y="3308314"/>
            <a:ext cx="5105400" cy="428625"/>
          </a:xfrm>
          <a:prstGeom prst="rect">
            <a:avLst/>
          </a:prstGeom>
          <a:noFill/>
          <a:ln>
            <a:noFill/>
          </a:ln>
          <a:extLst>
            <a:ext uri="{909E8E84-426E-40DD-AFC4-6F175D3DCCD1}">
              <a14:hiddenFill xmlns:a14="http://schemas.microsoft.com/office/drawing/2010/main">
                <a:solidFill>
                  <a:srgbClr val="077EC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lstStyle/>
          <a:p>
            <a:pPr algn="dist" fontAlgn="base">
              <a:spcBef>
                <a:spcPct val="0"/>
              </a:spcBef>
              <a:spcAft>
                <a:spcPct val="0"/>
              </a:spcAft>
            </a:pPr>
            <a:r>
              <a:rPr lang="ja-JP" altLang="en-US" sz="1200" dirty="0">
                <a:solidFill>
                  <a:srgbClr val="C00000"/>
                </a:solidFill>
                <a:latin typeface="Arial" panose="020B0604020202020204" pitchFamily="34" charset="0"/>
                <a:ea typeface="方正尚酷简体" panose="03000509000000000000" pitchFamily="65" charset="-122"/>
              </a:rPr>
              <a:t>改善を続ける    厳しい    耐心     集中する    献身</a:t>
            </a:r>
            <a:endParaRPr lang="zh-CN" altLang="en-US" sz="1200" dirty="0">
              <a:solidFill>
                <a:srgbClr val="C00000"/>
              </a:solidFill>
              <a:latin typeface="Arial" panose="020B0604020202020204" pitchFamily="34" charset="0"/>
              <a:ea typeface="方正尚酷简体" panose="03000509000000000000" pitchFamily="65" charset="-122"/>
            </a:endParaRPr>
          </a:p>
        </p:txBody>
      </p:sp>
      <p:cxnSp>
        <p:nvCxnSpPr>
          <p:cNvPr id="10" name="直接连接符 9">
            <a:extLst>
              <a:ext uri="{FF2B5EF4-FFF2-40B4-BE49-F238E27FC236}">
                <a16:creationId xmlns:a16="http://schemas.microsoft.com/office/drawing/2014/main" id="{07E31D00-958C-4C41-946D-73C121E3CB87}"/>
              </a:ext>
            </a:extLst>
          </p:cNvPr>
          <p:cNvCxnSpPr/>
          <p:nvPr/>
        </p:nvCxnSpPr>
        <p:spPr>
          <a:xfrm rot="16200000">
            <a:off x="5909254" y="2122328"/>
            <a:ext cx="0" cy="3171036"/>
          </a:xfrm>
          <a:prstGeom prst="line">
            <a:avLst/>
          </a:prstGeom>
          <a:noFill/>
          <a:ln w="28575" cap="flat" cmpd="sng" algn="ctr">
            <a:solidFill>
              <a:schemeClr val="tx1"/>
            </a:solidFill>
            <a:prstDash val="sysDot"/>
          </a:ln>
          <a:effectLst/>
        </p:spPr>
      </p:cxnSp>
      <p:pic>
        <p:nvPicPr>
          <p:cNvPr id="6" name="图片 5">
            <a:extLst>
              <a:ext uri="{FF2B5EF4-FFF2-40B4-BE49-F238E27FC236}">
                <a16:creationId xmlns:a16="http://schemas.microsoft.com/office/drawing/2014/main" id="{3E5E00C8-CFF7-4E45-B89B-DADABF86840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3938" y="125677"/>
            <a:ext cx="1188062" cy="2133601"/>
          </a:xfrm>
          <a:prstGeom prst="rect">
            <a:avLst/>
          </a:prstGeom>
        </p:spPr>
      </p:pic>
      <p:pic>
        <p:nvPicPr>
          <p:cNvPr id="14" name="图片 13">
            <a:extLst>
              <a:ext uri="{FF2B5EF4-FFF2-40B4-BE49-F238E27FC236}">
                <a16:creationId xmlns:a16="http://schemas.microsoft.com/office/drawing/2014/main" id="{048B22ED-5852-49B5-AA46-5EDA5E6AE1A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3150155"/>
            <a:ext cx="6109252" cy="3054626"/>
          </a:xfrm>
          <a:prstGeom prst="rect">
            <a:avLst/>
          </a:prstGeom>
        </p:spPr>
      </p:pic>
    </p:spTree>
    <p:extLst>
      <p:ext uri="{BB962C8B-B14F-4D97-AF65-F5344CB8AC3E}">
        <p14:creationId xmlns:p14="http://schemas.microsoft.com/office/powerpoint/2010/main" val="171608483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heel(1)">
                                      <p:cBhvr>
                                        <p:cTn id="29" dur="20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36"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strVal val="(6*min(max(#ppt_w*#ppt_h,.3),1)-7.4)/-.7*#ppt_w"/>
                                          </p:val>
                                        </p:tav>
                                        <p:tav tm="100000">
                                          <p:val>
                                            <p:strVal val="#ppt_w"/>
                                          </p:val>
                                        </p:tav>
                                      </p:tavLst>
                                    </p:anim>
                                    <p:anim calcmode="lin" valueType="num">
                                      <p:cBhvr>
                                        <p:cTn id="35" dur="500" fill="hold"/>
                                        <p:tgtEl>
                                          <p:spTgt spid="7"/>
                                        </p:tgtEl>
                                        <p:attrNameLst>
                                          <p:attrName>ppt_h</p:attrName>
                                        </p:attrNameLst>
                                      </p:cBhvr>
                                      <p:tavLst>
                                        <p:tav tm="0">
                                          <p:val>
                                            <p:strVal val="(6*min(max(#ppt_w*#ppt_h,.3),1)-7.4)/-.7*#ppt_h"/>
                                          </p:val>
                                        </p:tav>
                                        <p:tav tm="100000">
                                          <p:val>
                                            <p:strVal val="#ppt_h"/>
                                          </p:val>
                                        </p:tav>
                                      </p:tavLst>
                                    </p:anim>
                                    <p:anim calcmode="lin" valueType="num">
                                      <p:cBhvr>
                                        <p:cTn id="36" dur="500" fill="hold"/>
                                        <p:tgtEl>
                                          <p:spTgt spid="7"/>
                                        </p:tgtEl>
                                        <p:attrNameLst>
                                          <p:attrName>ppt_x</p:attrName>
                                        </p:attrNameLst>
                                      </p:cBhvr>
                                      <p:tavLst>
                                        <p:tav tm="0">
                                          <p:val>
                                            <p:fltVal val="0.5"/>
                                          </p:val>
                                        </p:tav>
                                        <p:tav tm="100000">
                                          <p:val>
                                            <p:strVal val="#ppt_x"/>
                                          </p:val>
                                        </p:tav>
                                      </p:tavLst>
                                    </p:anim>
                                    <p:anim calcmode="lin" valueType="num">
                                      <p:cBhvr>
                                        <p:cTn id="37" dur="500" fill="hold"/>
                                        <p:tgtEl>
                                          <p:spTgt spid="7"/>
                                        </p:tgtEl>
                                        <p:attrNameLst>
                                          <p:attrName>ppt_y</p:attrName>
                                        </p:attrNameLst>
                                      </p:cBhvr>
                                      <p:tavLst>
                                        <p:tav tm="0">
                                          <p:val>
                                            <p:strVal val="1+(6*min(max(#ppt_w*#ppt_h,.3),1)-7.4)/-.7*#ppt_h/2"/>
                                          </p:val>
                                        </p:tav>
                                        <p:tav tm="100000">
                                          <p:val>
                                            <p:strVal val="#ppt_y"/>
                                          </p:val>
                                        </p:tav>
                                      </p:tavLst>
                                    </p:anim>
                                  </p:childTnLst>
                                </p:cTn>
                              </p:par>
                            </p:childTnLst>
                          </p:cTn>
                        </p:par>
                        <p:par>
                          <p:cTn id="38" fill="hold">
                            <p:stCondLst>
                              <p:cond delay="500"/>
                            </p:stCondLst>
                            <p:childTnLst>
                              <p:par>
                                <p:cTn id="39" presetID="16" presetClass="entr" presetSubtype="21"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arn(inVertical)">
                                      <p:cBhvr>
                                        <p:cTn id="41" dur="500"/>
                                        <p:tgtEl>
                                          <p:spTgt spid="9"/>
                                        </p:tgtEl>
                                      </p:cBhvr>
                                    </p:animEffect>
                                  </p:childTnLst>
                                </p:cTn>
                              </p:par>
                            </p:childTnLst>
                          </p:cTn>
                        </p:par>
                        <p:par>
                          <p:cTn id="42" fill="hold">
                            <p:stCondLst>
                              <p:cond delay="1000"/>
                            </p:stCondLst>
                            <p:childTnLst>
                              <p:par>
                                <p:cTn id="43" presetID="16" presetClass="entr" presetSubtype="26"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barn(inHorizontal)">
                                      <p:cBhvr>
                                        <p:cTn id="45" dur="250"/>
                                        <p:tgtEl>
                                          <p:spTgt spid="10"/>
                                        </p:tgtEl>
                                      </p:cBhvr>
                                    </p:animEffect>
                                  </p:childTnLst>
                                </p:cTn>
                              </p:par>
                              <p:par>
                                <p:cTn id="46" presetID="42" presetClass="entr" presetSubtype="0" fill="hold"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1000"/>
                                        <p:tgtEl>
                                          <p:spTgt spid="2"/>
                                        </p:tgtEl>
                                      </p:cBhvr>
                                    </p:animEffect>
                                    <p:anim calcmode="lin" valueType="num">
                                      <p:cBhvr>
                                        <p:cTn id="49" dur="1000" fill="hold"/>
                                        <p:tgtEl>
                                          <p:spTgt spid="2"/>
                                        </p:tgtEl>
                                        <p:attrNameLst>
                                          <p:attrName>ppt_x</p:attrName>
                                        </p:attrNameLst>
                                      </p:cBhvr>
                                      <p:tavLst>
                                        <p:tav tm="0">
                                          <p:val>
                                            <p:strVal val="#ppt_x"/>
                                          </p:val>
                                        </p:tav>
                                        <p:tav tm="100000">
                                          <p:val>
                                            <p:strVal val="#ppt_x"/>
                                          </p:val>
                                        </p:tav>
                                      </p:tavLst>
                                    </p:anim>
                                    <p:anim calcmode="lin" valueType="num">
                                      <p:cBhvr>
                                        <p:cTn id="50" dur="1000" fill="hold"/>
                                        <p:tgtEl>
                                          <p:spTgt spid="2"/>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1000"/>
                                        <p:tgtEl>
                                          <p:spTgt spid="3"/>
                                        </p:tgtEl>
                                      </p:cBhvr>
                                    </p:animEffect>
                                    <p:anim calcmode="lin" valueType="num">
                                      <p:cBhvr>
                                        <p:cTn id="54" dur="1000" fill="hold"/>
                                        <p:tgtEl>
                                          <p:spTgt spid="3"/>
                                        </p:tgtEl>
                                        <p:attrNameLst>
                                          <p:attrName>ppt_x</p:attrName>
                                        </p:attrNameLst>
                                      </p:cBhvr>
                                      <p:tavLst>
                                        <p:tav tm="0">
                                          <p:val>
                                            <p:strVal val="#ppt_x"/>
                                          </p:val>
                                        </p:tav>
                                        <p:tav tm="100000">
                                          <p:val>
                                            <p:strVal val="#ppt_x"/>
                                          </p:val>
                                        </p:tav>
                                      </p:tavLst>
                                    </p:anim>
                                    <p:anim calcmode="lin" valueType="num">
                                      <p:cBhvr>
                                        <p:cTn id="5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1430" y="903409"/>
            <a:ext cx="1775812" cy="1758846"/>
          </a:xfrm>
          <a:prstGeom prst="rect">
            <a:avLst/>
          </a:prstGeom>
        </p:spPr>
      </p:pic>
      <p:sp>
        <p:nvSpPr>
          <p:cNvPr id="11" name="文本框 10"/>
          <p:cNvSpPr txBox="1"/>
          <p:nvPr/>
        </p:nvSpPr>
        <p:spPr>
          <a:xfrm>
            <a:off x="2604670" y="2553074"/>
            <a:ext cx="6647974" cy="2229553"/>
          </a:xfrm>
          <a:prstGeom prst="rect">
            <a:avLst/>
          </a:prstGeom>
          <a:noFill/>
        </p:spPr>
        <p:txBody>
          <a:bodyPr vert="eaVert" wrap="square" rtlCol="0">
            <a:spAutoFit/>
          </a:bodyPr>
          <a:lstStyle>
            <a:defPPr>
              <a:defRPr lang="zh-CN"/>
            </a:defPPr>
            <a:lvl1pPr>
              <a:lnSpc>
                <a:spcPct val="200000"/>
              </a:lnSpc>
              <a:defRPr sz="1200" u="sng">
                <a:solidFill>
                  <a:schemeClr val="bg1">
                    <a:lumMod val="50000"/>
                  </a:schemeClr>
                </a:solidFill>
                <a:latin typeface="方正硬笔楷书繁体" panose="03000509000000000000" pitchFamily="65" charset="-122"/>
                <a:ea typeface="方正硬笔楷书繁体" panose="03000509000000000000" pitchFamily="65" charset="-122"/>
              </a:defRPr>
            </a:lvl1pPr>
          </a:lstStyle>
          <a:p>
            <a:r>
              <a:rPr lang="ja-JP" altLang="en-US" sz="1400" b="1" u="none" dirty="0">
                <a:solidFill>
                  <a:schemeClr val="tx1">
                    <a:lumMod val="85000"/>
                    <a:lumOff val="15000"/>
                  </a:schemeClr>
                </a:solidFill>
              </a:rPr>
              <a:t>李洪と申します。　</a:t>
            </a:r>
            <a:endParaRPr lang="en-US" altLang="ja-JP" sz="1400" b="1" u="none" spc="300" dirty="0">
              <a:solidFill>
                <a:schemeClr val="tx1">
                  <a:lumMod val="85000"/>
                  <a:lumOff val="15000"/>
                </a:schemeClr>
              </a:solidFill>
            </a:endParaRPr>
          </a:p>
          <a:p>
            <a:r>
              <a:rPr lang="ja-JP" altLang="en-US" sz="1400" b="1" u="none" dirty="0">
                <a:solidFill>
                  <a:schemeClr val="tx1">
                    <a:lumMod val="85000"/>
                    <a:lumOff val="15000"/>
                  </a:schemeClr>
                </a:solidFill>
              </a:rPr>
              <a:t>中国遼寧省出身です　　</a:t>
            </a:r>
          </a:p>
          <a:p>
            <a:r>
              <a:rPr lang="ja-JP" altLang="en-US" sz="1400" b="1" u="none" dirty="0">
                <a:solidFill>
                  <a:schemeClr val="tx1">
                    <a:lumMod val="85000"/>
                    <a:lumOff val="15000"/>
                  </a:schemeClr>
                </a:solidFill>
              </a:rPr>
              <a:t>沈陽に住んでいます</a:t>
            </a:r>
            <a:endParaRPr lang="en-US" altLang="zh-CN" sz="1400" b="1" u="none" spc="300" dirty="0">
              <a:solidFill>
                <a:schemeClr val="tx1">
                  <a:lumMod val="85000"/>
                  <a:lumOff val="15000"/>
                </a:schemeClr>
              </a:solidFill>
            </a:endParaRPr>
          </a:p>
          <a:p>
            <a:r>
              <a:rPr lang="zh-CN" altLang="en-US" sz="1400" b="1" u="none" dirty="0">
                <a:solidFill>
                  <a:schemeClr val="tx1">
                    <a:lumMod val="85000"/>
                    <a:lumOff val="15000"/>
                  </a:schemeClr>
                </a:solidFill>
              </a:rPr>
              <a:t>二千六</a:t>
            </a:r>
            <a:r>
              <a:rPr lang="ja-JP" altLang="en-US" sz="1400" b="1" u="none" dirty="0">
                <a:solidFill>
                  <a:schemeClr val="tx1">
                    <a:lumMod val="85000"/>
                    <a:lumOff val="15000"/>
                  </a:schemeClr>
                </a:solidFill>
              </a:rPr>
              <a:t>年 </a:t>
            </a:r>
            <a:r>
              <a:rPr lang="zh-CN" altLang="en-US" sz="1400" b="1" u="none" dirty="0">
                <a:solidFill>
                  <a:schemeClr val="tx1">
                    <a:lumMod val="85000"/>
                    <a:lumOff val="15000"/>
                  </a:schemeClr>
                </a:solidFill>
              </a:rPr>
              <a:t>九</a:t>
            </a:r>
            <a:r>
              <a:rPr lang="en-US" altLang="ja-JP" sz="1400" b="1" u="none" dirty="0">
                <a:solidFill>
                  <a:schemeClr val="tx1">
                    <a:lumMod val="85000"/>
                    <a:lumOff val="15000"/>
                  </a:schemeClr>
                </a:solidFill>
              </a:rPr>
              <a:t> </a:t>
            </a:r>
            <a:r>
              <a:rPr lang="ja-JP" altLang="en-US" sz="1400" b="1" u="none" dirty="0">
                <a:solidFill>
                  <a:schemeClr val="tx1">
                    <a:lumMod val="85000"/>
                    <a:lumOff val="15000"/>
                  </a:schemeClr>
                </a:solidFill>
              </a:rPr>
              <a:t>月に西安通信学院を卒業しました</a:t>
            </a:r>
          </a:p>
          <a:p>
            <a:r>
              <a:rPr lang="ja-JP" altLang="en-US" sz="1400" b="1" u="none" dirty="0">
                <a:solidFill>
                  <a:schemeClr val="tx1">
                    <a:lumMod val="85000"/>
                    <a:lumOff val="15000"/>
                  </a:schemeClr>
                </a:solidFill>
              </a:rPr>
              <a:t>卒業からずっとソフトウェア業界で働いています　　</a:t>
            </a:r>
          </a:p>
          <a:p>
            <a:r>
              <a:rPr lang="ja-JP" altLang="en-US" sz="1400" b="1" u="none" dirty="0">
                <a:solidFill>
                  <a:schemeClr val="tx1">
                    <a:lumMod val="85000"/>
                    <a:lumOff val="15000"/>
                  </a:schemeClr>
                </a:solidFill>
              </a:rPr>
              <a:t>私は仕事でプログラミング開発やデータベース管理に熟練しています。　　</a:t>
            </a:r>
          </a:p>
          <a:p>
            <a:r>
              <a:rPr lang="ja-JP" altLang="en-US" sz="1400" b="1" u="none" dirty="0">
                <a:solidFill>
                  <a:schemeClr val="tx1">
                    <a:lumMod val="85000"/>
                    <a:lumOff val="15000"/>
                  </a:schemeClr>
                </a:solidFill>
              </a:rPr>
              <a:t>今</a:t>
            </a:r>
            <a:r>
              <a:rPr lang="zh-CN" altLang="en-US" sz="1400" b="1" u="none" dirty="0">
                <a:solidFill>
                  <a:schemeClr val="tx1">
                    <a:lumMod val="75000"/>
                    <a:lumOff val="25000"/>
                  </a:schemeClr>
                </a:solidFill>
              </a:rPr>
              <a:t>東軟</a:t>
            </a:r>
            <a:r>
              <a:rPr lang="ja-JP" altLang="en-US" sz="1400" b="1" u="none" dirty="0">
                <a:solidFill>
                  <a:schemeClr val="tx1">
                    <a:lumMod val="85000"/>
                    <a:lumOff val="15000"/>
                  </a:schemeClr>
                </a:solidFill>
              </a:rPr>
              <a:t>グループで働いています、ブロックチェーン開発担当です　　</a:t>
            </a:r>
          </a:p>
          <a:p>
            <a:r>
              <a:rPr lang="ja-JP" altLang="en-US" sz="1400" b="1" u="none" dirty="0">
                <a:solidFill>
                  <a:schemeClr val="tx1">
                    <a:lumMod val="85000"/>
                    <a:lumOff val="15000"/>
                  </a:schemeClr>
                </a:solidFill>
              </a:rPr>
              <a:t>私は半年日本語を習っています</a:t>
            </a:r>
          </a:p>
        </p:txBody>
      </p:sp>
      <p:pic>
        <p:nvPicPr>
          <p:cNvPr id="7" name="图片 6">
            <a:extLst>
              <a:ext uri="{FF2B5EF4-FFF2-40B4-BE49-F238E27FC236}">
                <a16:creationId xmlns:a16="http://schemas.microsoft.com/office/drawing/2014/main" id="{F20A4C11-8897-48EB-A209-97CC322185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8650" y="2330435"/>
            <a:ext cx="663639" cy="663639"/>
          </a:xfrm>
          <a:prstGeom prst="rect">
            <a:avLst/>
          </a:prstGeom>
        </p:spPr>
      </p:pic>
      <p:pic>
        <p:nvPicPr>
          <p:cNvPr id="12" name="图片 11">
            <a:extLst>
              <a:ext uri="{FF2B5EF4-FFF2-40B4-BE49-F238E27FC236}">
                <a16:creationId xmlns:a16="http://schemas.microsoft.com/office/drawing/2014/main" id="{EB9AF531-0F47-4818-B058-04B859AE68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70268" y="557690"/>
            <a:ext cx="1188062" cy="2133601"/>
          </a:xfrm>
          <a:prstGeom prst="rect">
            <a:avLst/>
          </a:prstGeom>
        </p:spPr>
      </p:pic>
      <p:pic>
        <p:nvPicPr>
          <p:cNvPr id="3" name="图片 2">
            <a:extLst>
              <a:ext uri="{FF2B5EF4-FFF2-40B4-BE49-F238E27FC236}">
                <a16:creationId xmlns:a16="http://schemas.microsoft.com/office/drawing/2014/main" id="{E58A4EED-84E0-49E6-BCD1-8672C5E964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29850" y="4134677"/>
            <a:ext cx="3576350" cy="1788175"/>
          </a:xfrm>
          <a:prstGeom prst="rect">
            <a:avLst/>
          </a:prstGeom>
        </p:spPr>
      </p:pic>
      <p:sp>
        <p:nvSpPr>
          <p:cNvPr id="2" name="文本框 1">
            <a:extLst>
              <a:ext uri="{FF2B5EF4-FFF2-40B4-BE49-F238E27FC236}">
                <a16:creationId xmlns:a16="http://schemas.microsoft.com/office/drawing/2014/main" id="{82A7E5A9-5CB7-8916-EA61-95068E2CACC2}"/>
              </a:ext>
            </a:extLst>
          </p:cNvPr>
          <p:cNvSpPr txBox="1"/>
          <p:nvPr/>
        </p:nvSpPr>
        <p:spPr>
          <a:xfrm>
            <a:off x="5026019" y="1452811"/>
            <a:ext cx="2031325" cy="646331"/>
          </a:xfrm>
          <a:prstGeom prst="rect">
            <a:avLst/>
          </a:prstGeom>
          <a:noFill/>
        </p:spPr>
        <p:txBody>
          <a:bodyPr wrap="none" rtlCol="0">
            <a:spAutoFit/>
          </a:bodyPr>
          <a:lstStyle/>
          <a:p>
            <a:r>
              <a:rPr lang="zh-CN" altLang="en-US" sz="3600" b="1" dirty="0">
                <a:solidFill>
                  <a:schemeClr val="tx1">
                    <a:lumMod val="85000"/>
                    <a:lumOff val="15000"/>
                  </a:schemeClr>
                </a:solidFill>
                <a:latin typeface="+mj-lt"/>
                <a:ea typeface="方正硬笔楷书繁体" panose="03000509000000000000"/>
              </a:rPr>
              <a:t>基本信息</a:t>
            </a:r>
          </a:p>
        </p:txBody>
      </p:sp>
    </p:spTree>
    <p:extLst>
      <p:ext uri="{BB962C8B-B14F-4D97-AF65-F5344CB8AC3E}">
        <p14:creationId xmlns:p14="http://schemas.microsoft.com/office/powerpoint/2010/main" val="335962272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1" presetClass="entr" presetSubtype="0" fill="hold" grpId="0" nodeType="clickEffect">
                                  <p:stCondLst>
                                    <p:cond delay="0"/>
                                  </p:stCondLst>
                                  <p:iterate type="lt">
                                    <p:tmPct val="10000"/>
                                  </p:iterate>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1"/>
                                        </p:tgtEl>
                                        <p:attrNameLst>
                                          <p:attrName>ppt_y</p:attrName>
                                        </p:attrNameLst>
                                      </p:cBhvr>
                                      <p:tavLst>
                                        <p:tav tm="0">
                                          <p:val>
                                            <p:strVal val="#ppt_y"/>
                                          </p:val>
                                        </p:tav>
                                        <p:tav tm="100000">
                                          <p:val>
                                            <p:strVal val="#ppt_y"/>
                                          </p:val>
                                        </p:tav>
                                      </p:tavLst>
                                    </p:anim>
                                    <p:anim calcmode="lin" valueType="num">
                                      <p:cBhvr>
                                        <p:cTn id="28"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9325A24-C232-51DF-A293-70A2671B8A22}"/>
              </a:ext>
            </a:extLst>
          </p:cNvPr>
          <p:cNvPicPr>
            <a:picLocks noChangeAspect="1"/>
          </p:cNvPicPr>
          <p:nvPr/>
        </p:nvPicPr>
        <p:blipFill>
          <a:blip r:embed="rId3"/>
          <a:stretch>
            <a:fillRect/>
          </a:stretch>
        </p:blipFill>
        <p:spPr>
          <a:xfrm>
            <a:off x="1605639" y="1353474"/>
            <a:ext cx="9071251" cy="5056405"/>
          </a:xfrm>
          <a:prstGeom prst="rect">
            <a:avLst/>
          </a:prstGeom>
        </p:spPr>
      </p:pic>
      <p:sp>
        <p:nvSpPr>
          <p:cNvPr id="3" name="流程图: 摘录 2">
            <a:extLst>
              <a:ext uri="{FF2B5EF4-FFF2-40B4-BE49-F238E27FC236}">
                <a16:creationId xmlns:a16="http://schemas.microsoft.com/office/drawing/2014/main" id="{63FCC05B-B812-C073-B1EF-C9FA4E715E37}"/>
              </a:ext>
            </a:extLst>
          </p:cNvPr>
          <p:cNvSpPr/>
          <p:nvPr/>
        </p:nvSpPr>
        <p:spPr>
          <a:xfrm>
            <a:off x="4381876" y="2507813"/>
            <a:ext cx="389300" cy="334981"/>
          </a:xfrm>
          <a:prstGeom prst="flowChartExtra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A9E9B5D-1370-D0BC-7F3C-4FD321687ADB}"/>
              </a:ext>
            </a:extLst>
          </p:cNvPr>
          <p:cNvSpPr txBox="1"/>
          <p:nvPr/>
        </p:nvSpPr>
        <p:spPr>
          <a:xfrm>
            <a:off x="4894769" y="240597"/>
            <a:ext cx="2492990" cy="646331"/>
          </a:xfrm>
          <a:prstGeom prst="rect">
            <a:avLst/>
          </a:prstGeom>
          <a:noFill/>
        </p:spPr>
        <p:txBody>
          <a:bodyPr wrap="none" rtlCol="0">
            <a:spAutoFit/>
          </a:bodyPr>
          <a:lstStyle/>
          <a:p>
            <a:r>
              <a:rPr lang="zh-CN" altLang="en-US" sz="3600" b="1" dirty="0">
                <a:latin typeface="+mj-lt"/>
                <a:ea typeface="方正硬笔楷书繁体" panose="03000509000000000000"/>
              </a:rPr>
              <a:t>私</a:t>
            </a:r>
            <a:r>
              <a:rPr lang="ja-JP" altLang="en-US" sz="3600" b="1" dirty="0">
                <a:latin typeface="+mj-lt"/>
                <a:ea typeface="方正硬笔楷书繁体" panose="03000509000000000000"/>
              </a:rPr>
              <a:t>の</a:t>
            </a:r>
            <a:r>
              <a:rPr lang="zh-CN" altLang="en-US" sz="3600" b="1" dirty="0">
                <a:latin typeface="+mj-lt"/>
                <a:ea typeface="方正硬笔楷书繁体" panose="03000509000000000000"/>
              </a:rPr>
              <a:t>現在地</a:t>
            </a:r>
          </a:p>
        </p:txBody>
      </p:sp>
    </p:spTree>
    <p:extLst>
      <p:ext uri="{BB962C8B-B14F-4D97-AF65-F5344CB8AC3E}">
        <p14:creationId xmlns:p14="http://schemas.microsoft.com/office/powerpoint/2010/main" val="18909844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水墨图表素材\24252 (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446" y="5004790"/>
            <a:ext cx="3861063" cy="15563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水墨图表素材\24252 (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2561" y="4617018"/>
            <a:ext cx="3861063" cy="15563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水墨图表素材\24252 (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2841" y="4159396"/>
            <a:ext cx="3861063" cy="155637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1819276" y="3128637"/>
            <a:ext cx="2283286" cy="2118193"/>
            <a:chOff x="690528" y="1888653"/>
            <a:chExt cx="1907083" cy="1769191"/>
          </a:xfrm>
        </p:grpSpPr>
        <p:pic>
          <p:nvPicPr>
            <p:cNvPr id="6" name="Picture 5" descr="E:\水墨图表素材\24252 (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0528" y="1888653"/>
              <a:ext cx="1907083" cy="176919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789572" y="2571259"/>
              <a:ext cx="1790069" cy="796904"/>
            </a:xfrm>
            <a:prstGeom prst="rect">
              <a:avLst/>
            </a:prstGeom>
          </p:spPr>
          <p:txBody>
            <a:bodyPr wrap="square">
              <a:spAutoFit/>
            </a:bodyPr>
            <a:lstStyle/>
            <a:p>
              <a:pPr algn="ctr"/>
              <a:r>
                <a:rPr lang="en-US" altLang="ja-JP" sz="1400" b="1" dirty="0"/>
                <a:t>AsiaInfo</a:t>
              </a:r>
            </a:p>
            <a:p>
              <a:pPr algn="ctr"/>
              <a:r>
                <a:rPr lang="ja-JP" altLang="en-US" sz="1400" b="1" dirty="0"/>
                <a:t>テレコムサポート部</a:t>
              </a:r>
              <a:endParaRPr lang="en-US" altLang="ja-JP" sz="1400" b="1" dirty="0"/>
            </a:p>
            <a:p>
              <a:pPr algn="ctr"/>
              <a:r>
                <a:rPr lang="ja-JP" altLang="en-US" sz="1400" b="1" dirty="0"/>
                <a:t>ソフトウェア</a:t>
              </a:r>
              <a:endParaRPr lang="en-US" altLang="ja-JP" sz="1400" b="1" dirty="0"/>
            </a:p>
            <a:p>
              <a:pPr algn="ctr"/>
              <a:r>
                <a:rPr lang="ja-JP" altLang="en-US" sz="1400" b="1" dirty="0"/>
                <a:t>エンジニア</a:t>
              </a:r>
              <a:endParaRPr lang="zh-CN" altLang="en-US" sz="1400" b="1" dirty="0">
                <a:ea typeface="微软雅黑" panose="020B0503020204020204" pitchFamily="34" charset="-122"/>
              </a:endParaRPr>
            </a:p>
          </p:txBody>
        </p:sp>
        <p:sp>
          <p:nvSpPr>
            <p:cNvPr id="8" name="矩形 7"/>
            <p:cNvSpPr/>
            <p:nvPr/>
          </p:nvSpPr>
          <p:spPr>
            <a:xfrm>
              <a:off x="1005508" y="2099485"/>
              <a:ext cx="1296144" cy="584775"/>
            </a:xfrm>
            <a:prstGeom prst="rect">
              <a:avLst/>
            </a:prstGeom>
          </p:spPr>
          <p:txBody>
            <a:bodyPr wrap="square">
              <a:spAutoFit/>
            </a:bodyPr>
            <a:lstStyle/>
            <a:p>
              <a:pPr algn="ctr"/>
              <a:r>
                <a:rPr lang="en-US" altLang="zh-CN" sz="1600" b="1" dirty="0">
                  <a:ea typeface="微软雅黑" panose="020B0503020204020204" pitchFamily="34" charset="-122"/>
                </a:rPr>
                <a:t>2006-2011</a:t>
              </a:r>
              <a:r>
                <a:rPr lang="zh-CN" altLang="en-US" sz="1600" b="1" dirty="0">
                  <a:ea typeface="微软雅黑" panose="020B0503020204020204" pitchFamily="34" charset="-122"/>
                </a:rPr>
                <a:t>（</a:t>
              </a:r>
              <a:r>
                <a:rPr lang="zh-CN" altLang="en-US" sz="1600" dirty="0">
                  <a:ea typeface="微软雅黑" panose="020B0503020204020204" pitchFamily="34" charset="-122"/>
                </a:rPr>
                <a:t>北京</a:t>
              </a:r>
              <a:r>
                <a:rPr lang="zh-CN" altLang="en-US" sz="1600" b="1" dirty="0">
                  <a:ea typeface="微软雅黑" panose="020B0503020204020204" pitchFamily="34" charset="-122"/>
                </a:rPr>
                <a:t>）</a:t>
              </a:r>
              <a:endParaRPr lang="en-US" altLang="zh-CN" sz="1600" b="1" dirty="0">
                <a:ea typeface="微软雅黑" panose="020B0503020204020204" pitchFamily="34" charset="-122"/>
              </a:endParaRPr>
            </a:p>
          </p:txBody>
        </p:sp>
      </p:grpSp>
      <p:grpSp>
        <p:nvGrpSpPr>
          <p:cNvPr id="9" name="组合 8"/>
          <p:cNvGrpSpPr/>
          <p:nvPr/>
        </p:nvGrpSpPr>
        <p:grpSpPr>
          <a:xfrm>
            <a:off x="4662314" y="2777579"/>
            <a:ext cx="2230694" cy="2069403"/>
            <a:chOff x="3347864" y="1441180"/>
            <a:chExt cx="1907083" cy="1769191"/>
          </a:xfrm>
        </p:grpSpPr>
        <p:pic>
          <p:nvPicPr>
            <p:cNvPr id="10" name="Picture 5" descr="E:\水墨图表素材\24252 (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7864" y="1441180"/>
              <a:ext cx="1907083" cy="176919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3521401" y="2150374"/>
              <a:ext cx="1613460" cy="954107"/>
            </a:xfrm>
            <a:prstGeom prst="rect">
              <a:avLst/>
            </a:prstGeom>
          </p:spPr>
          <p:txBody>
            <a:bodyPr wrap="square">
              <a:spAutoFit/>
            </a:bodyPr>
            <a:lstStyle/>
            <a:p>
              <a:pPr algn="ctr"/>
              <a:r>
                <a:rPr lang="zh-CN" altLang="en-US" sz="1400" b="1" dirty="0">
                  <a:solidFill>
                    <a:schemeClr val="tx1">
                      <a:lumMod val="95000"/>
                      <a:lumOff val="5000"/>
                    </a:schemeClr>
                  </a:solidFill>
                </a:rPr>
                <a:t>人人网</a:t>
              </a:r>
              <a:endParaRPr lang="en-US" altLang="zh-CN" sz="1400" b="1" dirty="0">
                <a:solidFill>
                  <a:schemeClr val="tx1">
                    <a:lumMod val="95000"/>
                    <a:lumOff val="5000"/>
                  </a:schemeClr>
                </a:solidFill>
              </a:endParaRPr>
            </a:p>
            <a:p>
              <a:pPr algn="ctr"/>
              <a:r>
                <a:rPr lang="ja-JP" altLang="en-US" sz="1400" b="1" dirty="0">
                  <a:solidFill>
                    <a:schemeClr val="tx1">
                      <a:lumMod val="95000"/>
                      <a:lumOff val="5000"/>
                    </a:schemeClr>
                  </a:solidFill>
                </a:rPr>
                <a:t>データセンター</a:t>
              </a:r>
              <a:endParaRPr lang="en-US" altLang="ja-JP" sz="1400" b="1" dirty="0">
                <a:solidFill>
                  <a:schemeClr val="tx1">
                    <a:lumMod val="95000"/>
                    <a:lumOff val="5000"/>
                  </a:schemeClr>
                </a:solidFill>
              </a:endParaRPr>
            </a:p>
            <a:p>
              <a:pPr algn="ctr"/>
              <a:r>
                <a:rPr lang="ja-JP" altLang="en-US" sz="1400" b="1" dirty="0">
                  <a:solidFill>
                    <a:schemeClr val="tx1">
                      <a:lumMod val="95000"/>
                      <a:lumOff val="5000"/>
                    </a:schemeClr>
                  </a:solidFill>
                </a:rPr>
                <a:t>運用保守エンジニア</a:t>
              </a:r>
              <a:r>
                <a:rPr lang="en-US" altLang="zh-CN" sz="1400" b="1" dirty="0">
                  <a:solidFill>
                    <a:schemeClr val="tx1">
                      <a:lumMod val="95000"/>
                      <a:lumOff val="5000"/>
                    </a:schemeClr>
                  </a:solidFill>
                </a:rPr>
                <a:t>DBA</a:t>
              </a:r>
              <a:endParaRPr lang="zh-CN" altLang="en-US" sz="1400" b="1" dirty="0">
                <a:solidFill>
                  <a:schemeClr val="tx1">
                    <a:lumMod val="95000"/>
                    <a:lumOff val="5000"/>
                  </a:schemeClr>
                </a:solidFill>
                <a:ea typeface="微软雅黑" panose="020B0503020204020204" pitchFamily="34" charset="-122"/>
              </a:endParaRPr>
            </a:p>
          </p:txBody>
        </p:sp>
        <p:sp>
          <p:nvSpPr>
            <p:cNvPr id="12" name="矩形 11"/>
            <p:cNvSpPr/>
            <p:nvPr/>
          </p:nvSpPr>
          <p:spPr>
            <a:xfrm>
              <a:off x="3662844" y="1688492"/>
              <a:ext cx="1296144" cy="584775"/>
            </a:xfrm>
            <a:prstGeom prst="rect">
              <a:avLst/>
            </a:prstGeom>
          </p:spPr>
          <p:txBody>
            <a:bodyPr wrap="square">
              <a:spAutoFit/>
            </a:bodyPr>
            <a:lstStyle/>
            <a:p>
              <a:pPr algn="ctr"/>
              <a:r>
                <a:rPr lang="en-US" altLang="zh-CN" sz="1600" b="1" dirty="0">
                  <a:ea typeface="微软雅黑" panose="020B0503020204020204" pitchFamily="34" charset="-122"/>
                </a:rPr>
                <a:t>2011-2015</a:t>
              </a:r>
              <a:r>
                <a:rPr lang="zh-CN" altLang="en-US" sz="1600" b="1" dirty="0">
                  <a:ea typeface="微软雅黑" panose="020B0503020204020204" pitchFamily="34" charset="-122"/>
                </a:rPr>
                <a:t>（</a:t>
              </a:r>
              <a:r>
                <a:rPr lang="zh-CN" altLang="en-US" sz="1600" dirty="0">
                  <a:ea typeface="微软雅黑" panose="020B0503020204020204" pitchFamily="34" charset="-122"/>
                </a:rPr>
                <a:t>北京</a:t>
              </a:r>
              <a:r>
                <a:rPr lang="zh-CN" altLang="en-US" sz="1600" b="1" dirty="0">
                  <a:ea typeface="微软雅黑" panose="020B0503020204020204" pitchFamily="34" charset="-122"/>
                </a:rPr>
                <a:t>）</a:t>
              </a:r>
              <a:endParaRPr lang="en-US" altLang="zh-CN" sz="1600" b="1" dirty="0">
                <a:ea typeface="微软雅黑" panose="020B0503020204020204" pitchFamily="34" charset="-122"/>
              </a:endParaRPr>
            </a:p>
          </p:txBody>
        </p:sp>
      </p:grpSp>
      <p:grpSp>
        <p:nvGrpSpPr>
          <p:cNvPr id="13" name="组合 12"/>
          <p:cNvGrpSpPr/>
          <p:nvPr/>
        </p:nvGrpSpPr>
        <p:grpSpPr>
          <a:xfrm>
            <a:off x="7370758" y="2398633"/>
            <a:ext cx="2125667" cy="1971970"/>
            <a:chOff x="5796136" y="983558"/>
            <a:chExt cx="1907083" cy="1769191"/>
          </a:xfrm>
        </p:grpSpPr>
        <p:pic>
          <p:nvPicPr>
            <p:cNvPr id="14" name="Picture 5" descr="E:\水墨图表素材\24252 (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983558"/>
              <a:ext cx="1907083" cy="1769191"/>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6055108" y="1711248"/>
              <a:ext cx="1471732" cy="855995"/>
            </a:xfrm>
            <a:prstGeom prst="rect">
              <a:avLst/>
            </a:prstGeom>
          </p:spPr>
          <p:txBody>
            <a:bodyPr wrap="square">
              <a:spAutoFit/>
            </a:bodyPr>
            <a:lstStyle/>
            <a:p>
              <a:pPr algn="ctr"/>
              <a:r>
                <a:rPr lang="zh-CN" altLang="en-US" sz="1400" b="1" dirty="0"/>
                <a:t>東軟集团</a:t>
              </a:r>
              <a:endParaRPr lang="en-US" altLang="zh-CN" sz="1400" b="1" dirty="0"/>
            </a:p>
            <a:p>
              <a:pPr algn="ctr"/>
              <a:r>
                <a:rPr lang="zh-TW" altLang="en-US" sz="1400" b="1" dirty="0"/>
                <a:t>技術戦略推進部</a:t>
              </a:r>
              <a:endParaRPr lang="en-US" altLang="zh-TW" sz="1400" b="1" dirty="0"/>
            </a:p>
            <a:p>
              <a:pPr algn="ctr"/>
              <a:r>
                <a:rPr lang="ja-JP" altLang="en-US" sz="1400" b="1" dirty="0"/>
                <a:t>シニアソフトウェアエンジニア</a:t>
              </a:r>
              <a:endParaRPr lang="zh-CN" altLang="en-US" sz="1400" b="1" dirty="0">
                <a:ea typeface="微软雅黑" panose="020B0503020204020204" pitchFamily="34" charset="-122"/>
              </a:endParaRPr>
            </a:p>
          </p:txBody>
        </p:sp>
        <p:sp>
          <p:nvSpPr>
            <p:cNvPr id="16" name="矩形 15"/>
            <p:cNvSpPr/>
            <p:nvPr/>
          </p:nvSpPr>
          <p:spPr>
            <a:xfrm>
              <a:off x="6119825" y="1215368"/>
              <a:ext cx="1296144" cy="584775"/>
            </a:xfrm>
            <a:prstGeom prst="rect">
              <a:avLst/>
            </a:prstGeom>
          </p:spPr>
          <p:txBody>
            <a:bodyPr wrap="square">
              <a:spAutoFit/>
            </a:bodyPr>
            <a:lstStyle/>
            <a:p>
              <a:pPr algn="ctr"/>
              <a:r>
                <a:rPr lang="en-US" altLang="zh-CN" sz="1600" b="1" dirty="0">
                  <a:ea typeface="微软雅黑" panose="020B0503020204020204" pitchFamily="34" charset="-122"/>
                </a:rPr>
                <a:t>2015~2023</a:t>
              </a:r>
              <a:r>
                <a:rPr lang="zh-CN" altLang="en-US" sz="1600" b="1" dirty="0">
                  <a:ea typeface="微软雅黑" panose="020B0503020204020204" pitchFamily="34" charset="-122"/>
                </a:rPr>
                <a:t>（</a:t>
              </a:r>
              <a:r>
                <a:rPr lang="zh-CN" altLang="en-US" sz="1600" dirty="0">
                  <a:ea typeface="微软雅黑" panose="020B0503020204020204" pitchFamily="34" charset="-122"/>
                </a:rPr>
                <a:t>瀋陽</a:t>
              </a:r>
              <a:r>
                <a:rPr lang="zh-CN" altLang="en-US" sz="1600" b="1" dirty="0">
                  <a:ea typeface="微软雅黑" panose="020B0503020204020204" pitchFamily="34" charset="-122"/>
                </a:rPr>
                <a:t>）</a:t>
              </a:r>
              <a:endParaRPr lang="en-US" altLang="zh-CN" sz="1600" b="1" dirty="0">
                <a:ea typeface="微软雅黑" panose="020B0503020204020204" pitchFamily="34" charset="-122"/>
              </a:endParaRPr>
            </a:p>
          </p:txBody>
        </p:sp>
      </p:grpSp>
      <p:sp>
        <p:nvSpPr>
          <p:cNvPr id="17" name="文本框 16">
            <a:extLst>
              <a:ext uri="{FF2B5EF4-FFF2-40B4-BE49-F238E27FC236}">
                <a16:creationId xmlns:a16="http://schemas.microsoft.com/office/drawing/2014/main" id="{5FFE8103-3FE8-5DD3-75D0-EF3797CC5E4B}"/>
              </a:ext>
            </a:extLst>
          </p:cNvPr>
          <p:cNvSpPr txBox="1"/>
          <p:nvPr/>
        </p:nvSpPr>
        <p:spPr>
          <a:xfrm>
            <a:off x="5146207" y="239646"/>
            <a:ext cx="2031325" cy="646331"/>
          </a:xfrm>
          <a:prstGeom prst="rect">
            <a:avLst/>
          </a:prstGeom>
          <a:noFill/>
        </p:spPr>
        <p:txBody>
          <a:bodyPr wrap="none" rtlCol="0">
            <a:spAutoFit/>
          </a:bodyPr>
          <a:lstStyle/>
          <a:p>
            <a:r>
              <a:rPr lang="zh-CN" altLang="en-US" sz="3600" b="1" dirty="0">
                <a:solidFill>
                  <a:schemeClr val="tx1">
                    <a:lumMod val="85000"/>
                    <a:lumOff val="15000"/>
                  </a:schemeClr>
                </a:solidFill>
                <a:latin typeface="+mj-lt"/>
                <a:ea typeface="方正硬笔楷书繁体" panose="03000509000000000000"/>
              </a:rPr>
              <a:t>実務経験</a:t>
            </a:r>
          </a:p>
        </p:txBody>
      </p:sp>
      <p:sp>
        <p:nvSpPr>
          <p:cNvPr id="18" name="Text Box 23">
            <a:extLst>
              <a:ext uri="{FF2B5EF4-FFF2-40B4-BE49-F238E27FC236}">
                <a16:creationId xmlns:a16="http://schemas.microsoft.com/office/drawing/2014/main" id="{8245D366-0F66-2820-60F5-E2B67C5A1954}"/>
              </a:ext>
            </a:extLst>
          </p:cNvPr>
          <p:cNvSpPr txBox="1">
            <a:spLocks noChangeArrowheads="1"/>
          </p:cNvSpPr>
          <p:nvPr/>
        </p:nvSpPr>
        <p:spPr bwMode="auto">
          <a:xfrm>
            <a:off x="1540446" y="1877495"/>
            <a:ext cx="2663454"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ja-JP" sz="1300" b="1" dirty="0">
                <a:solidFill>
                  <a:schemeClr val="tx1">
                    <a:lumMod val="65000"/>
                    <a:lumOff val="35000"/>
                  </a:schemeClr>
                </a:solidFill>
              </a:rPr>
              <a:t>AsiaInfo</a:t>
            </a:r>
            <a:r>
              <a:rPr lang="ja-JP" altLang="en-US" sz="1300" b="1" dirty="0">
                <a:solidFill>
                  <a:schemeClr val="tx1">
                    <a:lumMod val="65000"/>
                    <a:lumOff val="35000"/>
                  </a:schemeClr>
                </a:solidFill>
              </a:rPr>
              <a:t>の北京電信サポート部門でソフトウェアエンジニアとして勤務し、主に北京電信のビジネスサポートシステム（</a:t>
            </a:r>
            <a:r>
              <a:rPr lang="en-US" altLang="ja-JP" sz="1300" b="1" dirty="0">
                <a:solidFill>
                  <a:schemeClr val="tx1">
                    <a:lumMod val="65000"/>
                    <a:lumOff val="35000"/>
                  </a:schemeClr>
                </a:solidFill>
              </a:rPr>
              <a:t>BSS</a:t>
            </a:r>
            <a:r>
              <a:rPr lang="ja-JP" altLang="en-US" sz="1300" b="1" dirty="0">
                <a:solidFill>
                  <a:schemeClr val="tx1">
                    <a:lumMod val="65000"/>
                    <a:lumOff val="35000"/>
                  </a:schemeClr>
                </a:solidFill>
              </a:rPr>
              <a:t>）の会計管理モジュールの開発と設計を担当していました。</a:t>
            </a:r>
            <a:endParaRPr lang="zh-CN" altLang="en-US" sz="1300" b="1" dirty="0">
              <a:solidFill>
                <a:schemeClr val="tx1">
                  <a:lumMod val="65000"/>
                  <a:lumOff val="35000"/>
                </a:schemeClr>
              </a:solidFill>
            </a:endParaRPr>
          </a:p>
        </p:txBody>
      </p:sp>
      <p:sp>
        <p:nvSpPr>
          <p:cNvPr id="19" name="Text Box 22">
            <a:extLst>
              <a:ext uri="{FF2B5EF4-FFF2-40B4-BE49-F238E27FC236}">
                <a16:creationId xmlns:a16="http://schemas.microsoft.com/office/drawing/2014/main" id="{4C405EC5-BC11-D107-CB21-6D4E9FCD387E}"/>
              </a:ext>
            </a:extLst>
          </p:cNvPr>
          <p:cNvSpPr txBox="1">
            <a:spLocks noChangeArrowheads="1"/>
          </p:cNvSpPr>
          <p:nvPr/>
        </p:nvSpPr>
        <p:spPr bwMode="auto">
          <a:xfrm>
            <a:off x="4415694" y="1312710"/>
            <a:ext cx="2746182" cy="149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ja-JP" altLang="en-US" sz="1300" b="1" dirty="0">
                <a:solidFill>
                  <a:schemeClr val="tx1">
                    <a:lumMod val="65000"/>
                    <a:lumOff val="35000"/>
                  </a:schemeClr>
                </a:solidFill>
              </a:rPr>
              <a:t>人人网のデータセンターで運用開発エンジニアとして勤務しており、主にウェブサイトのデータベースのメンテナンス、自動化運用プラットフォームおよびデータ統計プラットフォームの開発と設計を担当しています。</a:t>
            </a:r>
            <a:endParaRPr lang="zh-CN" altLang="en-US" sz="1300" b="1" dirty="0">
              <a:solidFill>
                <a:schemeClr val="tx1">
                  <a:lumMod val="65000"/>
                  <a:lumOff val="35000"/>
                </a:schemeClr>
              </a:solidFill>
            </a:endParaRPr>
          </a:p>
        </p:txBody>
      </p:sp>
      <p:sp>
        <p:nvSpPr>
          <p:cNvPr id="20" name="Text Box 21">
            <a:extLst>
              <a:ext uri="{FF2B5EF4-FFF2-40B4-BE49-F238E27FC236}">
                <a16:creationId xmlns:a16="http://schemas.microsoft.com/office/drawing/2014/main" id="{6DC4E898-6E5D-F00A-085C-4B01410CA73F}"/>
              </a:ext>
            </a:extLst>
          </p:cNvPr>
          <p:cNvSpPr txBox="1">
            <a:spLocks noChangeArrowheads="1"/>
          </p:cNvSpPr>
          <p:nvPr/>
        </p:nvSpPr>
        <p:spPr bwMode="auto">
          <a:xfrm>
            <a:off x="7485058" y="1187695"/>
            <a:ext cx="3507356"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ja-JP" altLang="en-US" sz="1300" b="1" dirty="0">
                <a:solidFill>
                  <a:schemeClr val="tx1">
                    <a:lumMod val="65000"/>
                    <a:lumOff val="35000"/>
                  </a:schemeClr>
                </a:solidFill>
              </a:rPr>
              <a:t>東</a:t>
            </a:r>
            <a:r>
              <a:rPr lang="zh-CN" altLang="en-US" sz="1300" b="1" dirty="0"/>
              <a:t>軟</a:t>
            </a:r>
            <a:r>
              <a:rPr lang="ja-JP" altLang="en-US" sz="1300" b="1" dirty="0">
                <a:solidFill>
                  <a:schemeClr val="tx1">
                    <a:lumMod val="65000"/>
                    <a:lumOff val="35000"/>
                  </a:schemeClr>
                </a:solidFill>
              </a:rPr>
              <a:t>グループの技術戦略開発部において、シニアソフトウェアエンジニアとして活動しており、各企業や事業部に対して技術的なアドバイスを提供する役割を担当しています。また、ブロックチェーンプラットフォームの設計と開発も担当しています。</a:t>
            </a:r>
            <a:endParaRPr lang="zh-CN" altLang="en-US" sz="1300" b="1" dirty="0">
              <a:solidFill>
                <a:schemeClr val="tx1">
                  <a:lumMod val="65000"/>
                  <a:lumOff val="35000"/>
                </a:schemeClr>
              </a:solidFill>
            </a:endParaRPr>
          </a:p>
        </p:txBody>
      </p:sp>
    </p:spTree>
    <p:extLst>
      <p:ext uri="{BB962C8B-B14F-4D97-AF65-F5344CB8AC3E}">
        <p14:creationId xmlns:p14="http://schemas.microsoft.com/office/powerpoint/2010/main" val="214989600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anim calcmode="lin" valueType="num">
                                      <p:cBhvr>
                                        <p:cTn id="37" dur="1000" fill="hold"/>
                                        <p:tgtEl>
                                          <p:spTgt spid="13"/>
                                        </p:tgtEl>
                                        <p:attrNameLst>
                                          <p:attrName>ppt_x</p:attrName>
                                        </p:attrNameLst>
                                      </p:cBhvr>
                                      <p:tavLst>
                                        <p:tav tm="0">
                                          <p:val>
                                            <p:strVal val="#ppt_x"/>
                                          </p:val>
                                        </p:tav>
                                        <p:tav tm="100000">
                                          <p:val>
                                            <p:strVal val="#ppt_x"/>
                                          </p:val>
                                        </p:tav>
                                      </p:tavLst>
                                    </p:anim>
                                    <p:anim calcmode="lin" valueType="num">
                                      <p:cBhvr>
                                        <p:cTn id="38" dur="1000" fill="hold"/>
                                        <p:tgtEl>
                                          <p:spTgt spid="13"/>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42"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anim calcmode="lin" valueType="num">
                                      <p:cBhvr>
                                        <p:cTn id="43" dur="500" fill="hold"/>
                                        <p:tgtEl>
                                          <p:spTgt spid="18"/>
                                        </p:tgtEl>
                                        <p:attrNameLst>
                                          <p:attrName>ppt_x</p:attrName>
                                        </p:attrNameLst>
                                      </p:cBhvr>
                                      <p:tavLst>
                                        <p:tav tm="0">
                                          <p:val>
                                            <p:strVal val="#ppt_x"/>
                                          </p:val>
                                        </p:tav>
                                        <p:tav tm="100000">
                                          <p:val>
                                            <p:strVal val="#ppt_x"/>
                                          </p:val>
                                        </p:tav>
                                      </p:tavLst>
                                    </p:anim>
                                    <p:anim calcmode="lin" valueType="num">
                                      <p:cBhvr>
                                        <p:cTn id="44" dur="500" fill="hold"/>
                                        <p:tgtEl>
                                          <p:spTgt spid="18"/>
                                        </p:tgtEl>
                                        <p:attrNameLst>
                                          <p:attrName>ppt_y</p:attrName>
                                        </p:attrNameLst>
                                      </p:cBhvr>
                                      <p:tavLst>
                                        <p:tav tm="0">
                                          <p:val>
                                            <p:strVal val="#ppt_y+.1"/>
                                          </p:val>
                                        </p:tav>
                                        <p:tav tm="100000">
                                          <p:val>
                                            <p:strVal val="#ppt_y"/>
                                          </p:val>
                                        </p:tav>
                                      </p:tavLst>
                                    </p:anim>
                                  </p:childTnLst>
                                </p:cTn>
                              </p:par>
                            </p:childTnLst>
                          </p:cTn>
                        </p:par>
                        <p:par>
                          <p:cTn id="45" fill="hold">
                            <p:stCondLst>
                              <p:cond delay="1500"/>
                            </p:stCondLst>
                            <p:childTnLst>
                              <p:par>
                                <p:cTn id="46" presetID="42"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anim calcmode="lin" valueType="num">
                                      <p:cBhvr>
                                        <p:cTn id="49" dur="500" fill="hold"/>
                                        <p:tgtEl>
                                          <p:spTgt spid="19"/>
                                        </p:tgtEl>
                                        <p:attrNameLst>
                                          <p:attrName>ppt_x</p:attrName>
                                        </p:attrNameLst>
                                      </p:cBhvr>
                                      <p:tavLst>
                                        <p:tav tm="0">
                                          <p:val>
                                            <p:strVal val="#ppt_x"/>
                                          </p:val>
                                        </p:tav>
                                        <p:tav tm="100000">
                                          <p:val>
                                            <p:strVal val="#ppt_x"/>
                                          </p:val>
                                        </p:tav>
                                      </p:tavLst>
                                    </p:anim>
                                    <p:anim calcmode="lin" valueType="num">
                                      <p:cBhvr>
                                        <p:cTn id="50" dur="500" fill="hold"/>
                                        <p:tgtEl>
                                          <p:spTgt spid="19"/>
                                        </p:tgtEl>
                                        <p:attrNameLst>
                                          <p:attrName>ppt_y</p:attrName>
                                        </p:attrNameLst>
                                      </p:cBhvr>
                                      <p:tavLst>
                                        <p:tav tm="0">
                                          <p:val>
                                            <p:strVal val="#ppt_y+.1"/>
                                          </p:val>
                                        </p:tav>
                                        <p:tav tm="100000">
                                          <p:val>
                                            <p:strVal val="#ppt_y"/>
                                          </p:val>
                                        </p:tav>
                                      </p:tavLst>
                                    </p:anim>
                                  </p:childTnLst>
                                </p:cTn>
                              </p:par>
                            </p:childTnLst>
                          </p:cTn>
                        </p:par>
                        <p:par>
                          <p:cTn id="51" fill="hold">
                            <p:stCondLst>
                              <p:cond delay="2000"/>
                            </p:stCondLst>
                            <p:childTnLst>
                              <p:par>
                                <p:cTn id="52" presetID="42" presetClass="entr" presetSubtype="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anim calcmode="lin" valueType="num">
                                      <p:cBhvr>
                                        <p:cTn id="55" dur="500" fill="hold"/>
                                        <p:tgtEl>
                                          <p:spTgt spid="20"/>
                                        </p:tgtEl>
                                        <p:attrNameLst>
                                          <p:attrName>ppt_x</p:attrName>
                                        </p:attrNameLst>
                                      </p:cBhvr>
                                      <p:tavLst>
                                        <p:tav tm="0">
                                          <p:val>
                                            <p:strVal val="#ppt_x"/>
                                          </p:val>
                                        </p:tav>
                                        <p:tav tm="100000">
                                          <p:val>
                                            <p:strVal val="#ppt_x"/>
                                          </p:val>
                                        </p:tav>
                                      </p:tavLst>
                                    </p:anim>
                                    <p:anim calcmode="lin" valueType="num">
                                      <p:cBhvr>
                                        <p:cTn id="56"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1">
            <a:extLst>
              <a:ext uri="{FF2B5EF4-FFF2-40B4-BE49-F238E27FC236}">
                <a16:creationId xmlns:a16="http://schemas.microsoft.com/office/drawing/2014/main" id="{4D672782-E6EE-9969-D4DD-89B2CE45FF84}"/>
              </a:ext>
            </a:extLst>
          </p:cNvPr>
          <p:cNvSpPr/>
          <p:nvPr/>
        </p:nvSpPr>
        <p:spPr>
          <a:xfrm>
            <a:off x="1949382" y="2175098"/>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3" name="Freeform 34">
            <a:extLst>
              <a:ext uri="{FF2B5EF4-FFF2-40B4-BE49-F238E27FC236}">
                <a16:creationId xmlns:a16="http://schemas.microsoft.com/office/drawing/2014/main" id="{1684FFA1-37D0-C659-B6CF-E29AE879DD0B}"/>
              </a:ext>
            </a:extLst>
          </p:cNvPr>
          <p:cNvSpPr/>
          <p:nvPr/>
        </p:nvSpPr>
        <p:spPr>
          <a:xfrm>
            <a:off x="1949382" y="2982322"/>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rgbClr val="353639"/>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4" name="Freeform 38">
            <a:extLst>
              <a:ext uri="{FF2B5EF4-FFF2-40B4-BE49-F238E27FC236}">
                <a16:creationId xmlns:a16="http://schemas.microsoft.com/office/drawing/2014/main" id="{D4BC7CBA-EA64-374D-26EF-DDAF14577B5F}"/>
              </a:ext>
            </a:extLst>
          </p:cNvPr>
          <p:cNvSpPr/>
          <p:nvPr/>
        </p:nvSpPr>
        <p:spPr>
          <a:xfrm>
            <a:off x="1949382" y="3789547"/>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5" name="Freeform 41">
            <a:extLst>
              <a:ext uri="{FF2B5EF4-FFF2-40B4-BE49-F238E27FC236}">
                <a16:creationId xmlns:a16="http://schemas.microsoft.com/office/drawing/2014/main" id="{477A603C-D7AB-3352-7045-8122C37C632A}"/>
              </a:ext>
            </a:extLst>
          </p:cNvPr>
          <p:cNvSpPr/>
          <p:nvPr/>
        </p:nvSpPr>
        <p:spPr>
          <a:xfrm>
            <a:off x="1949382" y="4613624"/>
            <a:ext cx="1770228" cy="708091"/>
          </a:xfrm>
          <a:custGeom>
            <a:avLst/>
            <a:gdLst>
              <a:gd name="connsiteX0" fmla="*/ 0 w 1770228"/>
              <a:gd name="connsiteY0" fmla="*/ 0 h 708091"/>
              <a:gd name="connsiteX1" fmla="*/ 1416183 w 1770228"/>
              <a:gd name="connsiteY1" fmla="*/ 0 h 708091"/>
              <a:gd name="connsiteX2" fmla="*/ 1770228 w 1770228"/>
              <a:gd name="connsiteY2" fmla="*/ 354046 h 708091"/>
              <a:gd name="connsiteX3" fmla="*/ 1416183 w 1770228"/>
              <a:gd name="connsiteY3" fmla="*/ 708091 h 708091"/>
              <a:gd name="connsiteX4" fmla="*/ 0 w 1770228"/>
              <a:gd name="connsiteY4" fmla="*/ 708091 h 708091"/>
              <a:gd name="connsiteX5" fmla="*/ 354046 w 1770228"/>
              <a:gd name="connsiteY5" fmla="*/ 354046 h 708091"/>
              <a:gd name="connsiteX6" fmla="*/ 0 w 1770228"/>
              <a:gd name="connsiteY6" fmla="*/ 0 h 7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0228" h="708091">
                <a:moveTo>
                  <a:pt x="0" y="0"/>
                </a:moveTo>
                <a:lnTo>
                  <a:pt x="1416183" y="0"/>
                </a:lnTo>
                <a:lnTo>
                  <a:pt x="1770228" y="354046"/>
                </a:lnTo>
                <a:lnTo>
                  <a:pt x="1416183" y="708091"/>
                </a:lnTo>
                <a:lnTo>
                  <a:pt x="0" y="708091"/>
                </a:lnTo>
                <a:lnTo>
                  <a:pt x="354046" y="354046"/>
                </a:lnTo>
                <a:lnTo>
                  <a:pt x="0" y="0"/>
                </a:lnTo>
                <a:close/>
              </a:path>
            </a:pathLst>
          </a:custGeom>
          <a:solidFill>
            <a:schemeClr val="tx1">
              <a:lumMod val="75000"/>
              <a:lumOff val="25000"/>
            </a:schemeClr>
          </a:solidFill>
          <a:ln w="25400" cap="flat" cmpd="sng" algn="ctr">
            <a:noFill/>
            <a:prstDash val="solid"/>
          </a:ln>
          <a:effectLst/>
        </p:spPr>
        <p:txBody>
          <a:bodyPr spcFirstLastPara="0" vert="horz" wrap="square" lIns="395956" tIns="20955" rIns="354045" bIns="20955" numCol="1" spcCol="1270" anchor="ctr" anchorCtr="0">
            <a:noAutofit/>
          </a:bodyPr>
          <a:lstStyle/>
          <a:p>
            <a:pPr marL="0" marR="0" lvl="0" indent="0" algn="ctr" defTabSz="1466850" eaLnBrk="1" fontAlgn="auto" latinLnBrk="0" hangingPunct="1">
              <a:lnSpc>
                <a:spcPct val="90000"/>
              </a:lnSpc>
              <a:spcBef>
                <a:spcPct val="0"/>
              </a:spcBef>
              <a:spcAft>
                <a:spcPct val="35000"/>
              </a:spcAft>
              <a:buClrTx/>
              <a:buSzTx/>
              <a:buFontTx/>
              <a:buNone/>
              <a:tabLst/>
              <a:defRPr/>
            </a:pPr>
            <a:endParaRPr kumimoji="0" lang="en-US" sz="3300" b="0" i="0" u="none" strike="noStrike" kern="0" cap="none" spc="0" normalizeH="0" baseline="0" noProof="0">
              <a:ln>
                <a:noFill/>
              </a:ln>
              <a:solidFill>
                <a:srgbClr val="FFFFFF"/>
              </a:solidFill>
              <a:effectLst/>
              <a:uLnTx/>
              <a:uFillTx/>
              <a:latin typeface="Arial"/>
              <a:ea typeface="+mn-ea"/>
            </a:endParaRPr>
          </a:p>
        </p:txBody>
      </p:sp>
      <p:sp>
        <p:nvSpPr>
          <p:cNvPr id="6" name="Text Placeholder 3">
            <a:extLst>
              <a:ext uri="{FF2B5EF4-FFF2-40B4-BE49-F238E27FC236}">
                <a16:creationId xmlns:a16="http://schemas.microsoft.com/office/drawing/2014/main" id="{94C4AD80-79C7-8AF5-6921-4A74CF751F47}"/>
              </a:ext>
            </a:extLst>
          </p:cNvPr>
          <p:cNvSpPr txBox="1">
            <a:spLocks/>
          </p:cNvSpPr>
          <p:nvPr/>
        </p:nvSpPr>
        <p:spPr>
          <a:xfrm>
            <a:off x="5500800" y="2252052"/>
            <a:ext cx="4673238" cy="70166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lnSpc>
                <a:spcPct val="150000"/>
              </a:lnSpc>
            </a:pPr>
            <a:r>
              <a:rPr lang="ja-JP" altLang="en-US"/>
              <a:t>通信事業支援システム（</a:t>
            </a:r>
            <a:r>
              <a:rPr lang="en-US" altLang="ja-CN"/>
              <a:t>BSS</a:t>
            </a:r>
            <a:r>
              <a:rPr lang="ja-CN" altLang="en-US"/>
              <a:t>）</a:t>
            </a:r>
            <a:r>
              <a:rPr lang="ja-JP" altLang="en-US"/>
              <a:t>の</a:t>
            </a:r>
            <a:r>
              <a:rPr lang="ja-JP" altLang="en-US" b="1" dirty="0">
                <a:solidFill>
                  <a:schemeClr val="tx1">
                    <a:lumMod val="65000"/>
                    <a:lumOff val="35000"/>
                  </a:schemeClr>
                </a:solidFill>
              </a:rPr>
              <a:t>会計</a:t>
            </a:r>
            <a:r>
              <a:rPr lang="ja-JP" altLang="en-US"/>
              <a:t>管理モジュールの設計と開発</a:t>
            </a:r>
            <a:endParaRPr lang="en-US" sz="1050" dirty="0">
              <a:solidFill>
                <a:schemeClr val="tx1">
                  <a:lumMod val="75000"/>
                  <a:lumOff val="25000"/>
                </a:schemeClr>
              </a:solidFill>
              <a:latin typeface="Arial"/>
            </a:endParaRPr>
          </a:p>
        </p:txBody>
      </p:sp>
      <p:sp>
        <p:nvSpPr>
          <p:cNvPr id="7" name="Text Placeholder 3">
            <a:extLst>
              <a:ext uri="{FF2B5EF4-FFF2-40B4-BE49-F238E27FC236}">
                <a16:creationId xmlns:a16="http://schemas.microsoft.com/office/drawing/2014/main" id="{3FBF7B37-359F-D1E9-C257-038B0FBE5730}"/>
              </a:ext>
            </a:extLst>
          </p:cNvPr>
          <p:cNvSpPr txBox="1">
            <a:spLocks/>
          </p:cNvSpPr>
          <p:nvPr/>
        </p:nvSpPr>
        <p:spPr>
          <a:xfrm>
            <a:off x="5500800" y="3101048"/>
            <a:ext cx="4409506" cy="70166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lnSpc>
                <a:spcPct val="150000"/>
              </a:lnSpc>
            </a:pPr>
            <a:r>
              <a:rPr lang="ja-JP" altLang="en-US"/>
              <a:t>詳細設計文書の作成、製品操作マニュアルの作成</a:t>
            </a:r>
            <a:endParaRPr lang="en-US" sz="1050" dirty="0">
              <a:solidFill>
                <a:schemeClr val="tx1">
                  <a:lumMod val="75000"/>
                  <a:lumOff val="25000"/>
                </a:schemeClr>
              </a:solidFill>
            </a:endParaRPr>
          </a:p>
        </p:txBody>
      </p:sp>
      <p:sp>
        <p:nvSpPr>
          <p:cNvPr id="8" name="Text Placeholder 3">
            <a:extLst>
              <a:ext uri="{FF2B5EF4-FFF2-40B4-BE49-F238E27FC236}">
                <a16:creationId xmlns:a16="http://schemas.microsoft.com/office/drawing/2014/main" id="{955E2F47-0DF1-FC3D-5CDA-2ACDA25815FB}"/>
              </a:ext>
            </a:extLst>
          </p:cNvPr>
          <p:cNvSpPr txBox="1">
            <a:spLocks/>
          </p:cNvSpPr>
          <p:nvPr/>
        </p:nvSpPr>
        <p:spPr>
          <a:xfrm>
            <a:off x="5500800" y="3868242"/>
            <a:ext cx="4673238" cy="70166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031626">
              <a:lnSpc>
                <a:spcPct val="150000"/>
              </a:lnSpc>
            </a:pPr>
            <a:r>
              <a:rPr lang="en-US" altLang="ja-CN"/>
              <a:t>Oracle</a:t>
            </a:r>
            <a:r>
              <a:rPr lang="ja-JP" altLang="en-US"/>
              <a:t>データベースのメンテナンス（ストレージの拡張、ヘルスチェック、</a:t>
            </a:r>
            <a:r>
              <a:rPr lang="en-US" altLang="ja-CN"/>
              <a:t>SQL</a:t>
            </a:r>
            <a:r>
              <a:rPr lang="ja-JP" altLang="en-US"/>
              <a:t>の最適化）</a:t>
            </a:r>
            <a:endParaRPr lang="en-US" sz="1050" dirty="0">
              <a:solidFill>
                <a:schemeClr val="tx1">
                  <a:lumMod val="75000"/>
                  <a:lumOff val="25000"/>
                </a:schemeClr>
              </a:solidFill>
              <a:latin typeface="Arial"/>
            </a:endParaRPr>
          </a:p>
        </p:txBody>
      </p:sp>
      <p:sp>
        <p:nvSpPr>
          <p:cNvPr id="9" name="Text Placeholder 3">
            <a:extLst>
              <a:ext uri="{FF2B5EF4-FFF2-40B4-BE49-F238E27FC236}">
                <a16:creationId xmlns:a16="http://schemas.microsoft.com/office/drawing/2014/main" id="{AF6D75AD-F95C-3825-F62D-FAC85A523AC7}"/>
              </a:ext>
            </a:extLst>
          </p:cNvPr>
          <p:cNvSpPr txBox="1">
            <a:spLocks/>
          </p:cNvSpPr>
          <p:nvPr/>
        </p:nvSpPr>
        <p:spPr>
          <a:xfrm>
            <a:off x="5500800" y="4803252"/>
            <a:ext cx="4409506" cy="49244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ja-JP" altLang="en-US"/>
              <a:t>北京電信のカスタマーサービスがフィードバックした問題の処理をサポートする</a:t>
            </a:r>
          </a:p>
        </p:txBody>
      </p:sp>
      <p:sp>
        <p:nvSpPr>
          <p:cNvPr id="10" name="Freeform 45">
            <a:extLst>
              <a:ext uri="{FF2B5EF4-FFF2-40B4-BE49-F238E27FC236}">
                <a16:creationId xmlns:a16="http://schemas.microsoft.com/office/drawing/2014/main" id="{75D0065A-6FC5-792F-5BAC-C9911D7F8B47}"/>
              </a:ext>
            </a:extLst>
          </p:cNvPr>
          <p:cNvSpPr>
            <a:spLocks noEditPoints="1"/>
          </p:cNvSpPr>
          <p:nvPr/>
        </p:nvSpPr>
        <p:spPr bwMode="auto">
          <a:xfrm>
            <a:off x="5106794" y="2408397"/>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1" name="Freeform 45">
            <a:extLst>
              <a:ext uri="{FF2B5EF4-FFF2-40B4-BE49-F238E27FC236}">
                <a16:creationId xmlns:a16="http://schemas.microsoft.com/office/drawing/2014/main" id="{71F022D0-9358-0FD4-4416-F520BBB3B11A}"/>
              </a:ext>
            </a:extLst>
          </p:cNvPr>
          <p:cNvSpPr>
            <a:spLocks noEditPoints="1"/>
          </p:cNvSpPr>
          <p:nvPr/>
        </p:nvSpPr>
        <p:spPr bwMode="auto">
          <a:xfrm>
            <a:off x="5106794" y="3232883"/>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353639"/>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2" name="Freeform 45">
            <a:extLst>
              <a:ext uri="{FF2B5EF4-FFF2-40B4-BE49-F238E27FC236}">
                <a16:creationId xmlns:a16="http://schemas.microsoft.com/office/drawing/2014/main" id="{5C9C20AF-F90C-AF26-215A-E70A024682F0}"/>
              </a:ext>
            </a:extLst>
          </p:cNvPr>
          <p:cNvSpPr>
            <a:spLocks noEditPoints="1"/>
          </p:cNvSpPr>
          <p:nvPr/>
        </p:nvSpPr>
        <p:spPr bwMode="auto">
          <a:xfrm>
            <a:off x="5106794" y="399976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3" name="Freeform 45">
            <a:extLst>
              <a:ext uri="{FF2B5EF4-FFF2-40B4-BE49-F238E27FC236}">
                <a16:creationId xmlns:a16="http://schemas.microsoft.com/office/drawing/2014/main" id="{315E14C1-892B-4966-8C68-FE2D1A56610D}"/>
              </a:ext>
            </a:extLst>
          </p:cNvPr>
          <p:cNvSpPr>
            <a:spLocks noEditPoints="1"/>
          </p:cNvSpPr>
          <p:nvPr/>
        </p:nvSpPr>
        <p:spPr bwMode="auto">
          <a:xfrm>
            <a:off x="5106794" y="482424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4" name="Freeform 187">
            <a:extLst>
              <a:ext uri="{FF2B5EF4-FFF2-40B4-BE49-F238E27FC236}">
                <a16:creationId xmlns:a16="http://schemas.microsoft.com/office/drawing/2014/main" id="{6039ACC1-8996-ACE2-6807-8A897AD42752}"/>
              </a:ext>
            </a:extLst>
          </p:cNvPr>
          <p:cNvSpPr>
            <a:spLocks noEditPoints="1"/>
          </p:cNvSpPr>
          <p:nvPr/>
        </p:nvSpPr>
        <p:spPr bwMode="auto">
          <a:xfrm>
            <a:off x="2568785" y="2321708"/>
            <a:ext cx="531422" cy="343436"/>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5" name="Freeform 52">
            <a:extLst>
              <a:ext uri="{FF2B5EF4-FFF2-40B4-BE49-F238E27FC236}">
                <a16:creationId xmlns:a16="http://schemas.microsoft.com/office/drawing/2014/main" id="{69A310A4-5BBB-F32C-F6DA-F78F4718C466}"/>
              </a:ext>
            </a:extLst>
          </p:cNvPr>
          <p:cNvSpPr>
            <a:spLocks noEditPoints="1"/>
          </p:cNvSpPr>
          <p:nvPr/>
        </p:nvSpPr>
        <p:spPr bwMode="auto">
          <a:xfrm>
            <a:off x="2592337" y="3096307"/>
            <a:ext cx="484318" cy="484318"/>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sp>
        <p:nvSpPr>
          <p:cNvPr id="16" name="Freeform 56">
            <a:extLst>
              <a:ext uri="{FF2B5EF4-FFF2-40B4-BE49-F238E27FC236}">
                <a16:creationId xmlns:a16="http://schemas.microsoft.com/office/drawing/2014/main" id="{77F41AB3-3D09-7D6A-1704-82DB1EB86DBD}"/>
              </a:ext>
            </a:extLst>
          </p:cNvPr>
          <p:cNvSpPr>
            <a:spLocks noEditPoints="1"/>
          </p:cNvSpPr>
          <p:nvPr/>
        </p:nvSpPr>
        <p:spPr bwMode="auto">
          <a:xfrm>
            <a:off x="2602613" y="3939147"/>
            <a:ext cx="463769" cy="463769"/>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a:endParaRPr>
          </a:p>
        </p:txBody>
      </p:sp>
      <p:grpSp>
        <p:nvGrpSpPr>
          <p:cNvPr id="18" name="Group 63">
            <a:extLst>
              <a:ext uri="{FF2B5EF4-FFF2-40B4-BE49-F238E27FC236}">
                <a16:creationId xmlns:a16="http://schemas.microsoft.com/office/drawing/2014/main" id="{7F16A986-DE11-DCA1-2573-4A505C354C56}"/>
              </a:ext>
            </a:extLst>
          </p:cNvPr>
          <p:cNvGrpSpPr/>
          <p:nvPr/>
        </p:nvGrpSpPr>
        <p:grpSpPr>
          <a:xfrm>
            <a:off x="3489481" y="2235285"/>
            <a:ext cx="1469290" cy="587716"/>
            <a:chOff x="2310038" y="1386352"/>
            <a:chExt cx="1469290" cy="587716"/>
          </a:xfrm>
        </p:grpSpPr>
        <p:sp>
          <p:nvSpPr>
            <p:cNvPr id="19" name="Freeform 32">
              <a:extLst>
                <a:ext uri="{FF2B5EF4-FFF2-40B4-BE49-F238E27FC236}">
                  <a16:creationId xmlns:a16="http://schemas.microsoft.com/office/drawing/2014/main" id="{772FAE59-814D-D982-8C15-BA0AC689BBF3}"/>
                </a:ext>
              </a:extLst>
            </p:cNvPr>
            <p:cNvSpPr/>
            <p:nvPr/>
          </p:nvSpPr>
          <p:spPr>
            <a:xfrm>
              <a:off x="2310038" y="1386352"/>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dirty="0">
                <a:ln>
                  <a:noFill/>
                </a:ln>
                <a:solidFill>
                  <a:srgbClr val="000000">
                    <a:hueOff val="0"/>
                    <a:satOff val="0"/>
                    <a:lumOff val="0"/>
                    <a:alphaOff val="0"/>
                  </a:srgbClr>
                </a:solidFill>
                <a:effectLst/>
                <a:uLnTx/>
                <a:uFillTx/>
                <a:latin typeface="Arial"/>
                <a:ea typeface="+mn-ea"/>
              </a:endParaRPr>
            </a:p>
          </p:txBody>
        </p:sp>
        <p:sp>
          <p:nvSpPr>
            <p:cNvPr id="20" name="Text Placeholder 3">
              <a:extLst>
                <a:ext uri="{FF2B5EF4-FFF2-40B4-BE49-F238E27FC236}">
                  <a16:creationId xmlns:a16="http://schemas.microsoft.com/office/drawing/2014/main" id="{04A5D266-EDD6-0D7B-1679-51660736FF87}"/>
                </a:ext>
              </a:extLst>
            </p:cNvPr>
            <p:cNvSpPr txBox="1">
              <a:spLocks/>
            </p:cNvSpPr>
            <p:nvPr/>
          </p:nvSpPr>
          <p:spPr>
            <a:xfrm>
              <a:off x="2623270" y="1572488"/>
              <a:ext cx="767839"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lang="zh-CN" altLang="en-US" b="1" kern="0" dirty="0">
                  <a:solidFill>
                    <a:srgbClr val="FFFFFF">
                      <a:lumMod val="50000"/>
                    </a:srgbClr>
                  </a:solidFill>
                  <a:latin typeface="Arial"/>
                </a:rPr>
                <a:t>設計</a:t>
              </a:r>
              <a:r>
                <a:rPr lang="en-US" altLang="zh-CN" b="1" kern="0" dirty="0">
                  <a:solidFill>
                    <a:srgbClr val="FFFFFF">
                      <a:lumMod val="50000"/>
                    </a:srgbClr>
                  </a:solidFill>
                  <a:latin typeface="Arial"/>
                </a:rPr>
                <a:t>/</a:t>
              </a:r>
              <a:r>
                <a:rPr lang="zh-CN" altLang="en-US" b="1" kern="0" dirty="0">
                  <a:solidFill>
                    <a:srgbClr val="FFFFFF">
                      <a:lumMod val="50000"/>
                    </a:srgbClr>
                  </a:solidFill>
                  <a:latin typeface="Arial"/>
                </a:rPr>
                <a:t>開発</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1" name="Group 64">
            <a:extLst>
              <a:ext uri="{FF2B5EF4-FFF2-40B4-BE49-F238E27FC236}">
                <a16:creationId xmlns:a16="http://schemas.microsoft.com/office/drawing/2014/main" id="{C1AF25A8-E2C0-E989-ADF5-783D142FEF55}"/>
              </a:ext>
            </a:extLst>
          </p:cNvPr>
          <p:cNvGrpSpPr/>
          <p:nvPr/>
        </p:nvGrpSpPr>
        <p:grpSpPr>
          <a:xfrm>
            <a:off x="3489481" y="3042509"/>
            <a:ext cx="1469290" cy="587716"/>
            <a:chOff x="2310038" y="2193576"/>
            <a:chExt cx="1469290" cy="587716"/>
          </a:xfrm>
        </p:grpSpPr>
        <p:sp>
          <p:nvSpPr>
            <p:cNvPr id="22" name="Freeform 35">
              <a:extLst>
                <a:ext uri="{FF2B5EF4-FFF2-40B4-BE49-F238E27FC236}">
                  <a16:creationId xmlns:a16="http://schemas.microsoft.com/office/drawing/2014/main" id="{21D133CD-495B-13B3-02F3-06B14C8202EF}"/>
                </a:ext>
              </a:extLst>
            </p:cNvPr>
            <p:cNvSpPr/>
            <p:nvPr/>
          </p:nvSpPr>
          <p:spPr>
            <a:xfrm>
              <a:off x="2310038" y="2193576"/>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3" name="Text Placeholder 3">
              <a:extLst>
                <a:ext uri="{FF2B5EF4-FFF2-40B4-BE49-F238E27FC236}">
                  <a16:creationId xmlns:a16="http://schemas.microsoft.com/office/drawing/2014/main" id="{70FFF9D7-7A44-9DD4-26FC-E776CC554401}"/>
                </a:ext>
              </a:extLst>
            </p:cNvPr>
            <p:cNvSpPr txBox="1">
              <a:spLocks/>
            </p:cNvSpPr>
            <p:nvPr/>
          </p:nvSpPr>
          <p:spPr>
            <a:xfrm>
              <a:off x="2889064" y="2379712"/>
              <a:ext cx="359074"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zh-CN" altLang="en-US" b="1" i="0" u="none" strike="noStrike" kern="0" cap="none" spc="0" normalizeH="0" baseline="0" noProof="0" dirty="0">
                  <a:ln>
                    <a:noFill/>
                  </a:ln>
                  <a:solidFill>
                    <a:srgbClr val="FFFFFF">
                      <a:lumMod val="50000"/>
                    </a:srgbClr>
                  </a:solidFill>
                  <a:effectLst/>
                  <a:uLnTx/>
                  <a:uFillTx/>
                  <a:latin typeface="Arial"/>
                </a:rPr>
                <a:t>書類</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4" name="Group 65">
            <a:extLst>
              <a:ext uri="{FF2B5EF4-FFF2-40B4-BE49-F238E27FC236}">
                <a16:creationId xmlns:a16="http://schemas.microsoft.com/office/drawing/2014/main" id="{09BA9C64-D120-CEC9-21B0-5DB5C62D7522}"/>
              </a:ext>
            </a:extLst>
          </p:cNvPr>
          <p:cNvGrpSpPr/>
          <p:nvPr/>
        </p:nvGrpSpPr>
        <p:grpSpPr>
          <a:xfrm>
            <a:off x="3489481" y="3849733"/>
            <a:ext cx="1469290" cy="587716"/>
            <a:chOff x="2310038" y="3000800"/>
            <a:chExt cx="1469290" cy="587716"/>
          </a:xfrm>
        </p:grpSpPr>
        <p:sp>
          <p:nvSpPr>
            <p:cNvPr id="25" name="Freeform 39">
              <a:extLst>
                <a:ext uri="{FF2B5EF4-FFF2-40B4-BE49-F238E27FC236}">
                  <a16:creationId xmlns:a16="http://schemas.microsoft.com/office/drawing/2014/main" id="{160CC3AB-6404-0DE7-8F4A-96D59A2E8954}"/>
                </a:ext>
              </a:extLst>
            </p:cNvPr>
            <p:cNvSpPr/>
            <p:nvPr/>
          </p:nvSpPr>
          <p:spPr>
            <a:xfrm>
              <a:off x="2310038" y="3000800"/>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6" name="Text Placeholder 3">
              <a:extLst>
                <a:ext uri="{FF2B5EF4-FFF2-40B4-BE49-F238E27FC236}">
                  <a16:creationId xmlns:a16="http://schemas.microsoft.com/office/drawing/2014/main" id="{51E0A03B-1C45-54A5-67C1-4A5E0AD1B329}"/>
                </a:ext>
              </a:extLst>
            </p:cNvPr>
            <p:cNvSpPr txBox="1">
              <a:spLocks/>
            </p:cNvSpPr>
            <p:nvPr/>
          </p:nvSpPr>
          <p:spPr>
            <a:xfrm>
              <a:off x="2639166" y="3185492"/>
              <a:ext cx="897682"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zh-CN" altLang="en-US" b="1" i="0" u="none" strike="noStrike" kern="0" cap="none" spc="0" normalizeH="0" baseline="0" noProof="0" dirty="0">
                  <a:ln>
                    <a:noFill/>
                  </a:ln>
                  <a:solidFill>
                    <a:srgbClr val="FFFFFF">
                      <a:lumMod val="50000"/>
                    </a:srgbClr>
                  </a:solidFill>
                  <a:effectLst/>
                  <a:uLnTx/>
                  <a:uFillTx/>
                  <a:latin typeface="Arial"/>
                </a:rPr>
                <a:t>数据库维护</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grpSp>
        <p:nvGrpSpPr>
          <p:cNvPr id="27" name="Group 67">
            <a:extLst>
              <a:ext uri="{FF2B5EF4-FFF2-40B4-BE49-F238E27FC236}">
                <a16:creationId xmlns:a16="http://schemas.microsoft.com/office/drawing/2014/main" id="{9997DA43-FF84-6F24-A38C-6AE9E50A68D5}"/>
              </a:ext>
            </a:extLst>
          </p:cNvPr>
          <p:cNvGrpSpPr/>
          <p:nvPr/>
        </p:nvGrpSpPr>
        <p:grpSpPr>
          <a:xfrm>
            <a:off x="3489481" y="4673810"/>
            <a:ext cx="1469290" cy="587716"/>
            <a:chOff x="2310038" y="3824877"/>
            <a:chExt cx="1469290" cy="587716"/>
          </a:xfrm>
        </p:grpSpPr>
        <p:sp>
          <p:nvSpPr>
            <p:cNvPr id="28" name="Freeform 42">
              <a:extLst>
                <a:ext uri="{FF2B5EF4-FFF2-40B4-BE49-F238E27FC236}">
                  <a16:creationId xmlns:a16="http://schemas.microsoft.com/office/drawing/2014/main" id="{924AD604-F8C6-2878-74FB-25F753821875}"/>
                </a:ext>
              </a:extLst>
            </p:cNvPr>
            <p:cNvSpPr/>
            <p:nvPr/>
          </p:nvSpPr>
          <p:spPr>
            <a:xfrm>
              <a:off x="2310038" y="3824877"/>
              <a:ext cx="1469290" cy="587716"/>
            </a:xfrm>
            <a:custGeom>
              <a:avLst/>
              <a:gdLst>
                <a:gd name="connsiteX0" fmla="*/ 0 w 1469290"/>
                <a:gd name="connsiteY0" fmla="*/ 0 h 587716"/>
                <a:gd name="connsiteX1" fmla="*/ 1175432 w 1469290"/>
                <a:gd name="connsiteY1" fmla="*/ 0 h 587716"/>
                <a:gd name="connsiteX2" fmla="*/ 1469290 w 1469290"/>
                <a:gd name="connsiteY2" fmla="*/ 293858 h 587716"/>
                <a:gd name="connsiteX3" fmla="*/ 1175432 w 1469290"/>
                <a:gd name="connsiteY3" fmla="*/ 587716 h 587716"/>
                <a:gd name="connsiteX4" fmla="*/ 0 w 1469290"/>
                <a:gd name="connsiteY4" fmla="*/ 587716 h 587716"/>
                <a:gd name="connsiteX5" fmla="*/ 293858 w 1469290"/>
                <a:gd name="connsiteY5" fmla="*/ 293858 h 587716"/>
                <a:gd name="connsiteX6" fmla="*/ 0 w 1469290"/>
                <a:gd name="connsiteY6" fmla="*/ 0 h 58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290" h="587716">
                  <a:moveTo>
                    <a:pt x="0" y="0"/>
                  </a:moveTo>
                  <a:lnTo>
                    <a:pt x="1175432" y="0"/>
                  </a:lnTo>
                  <a:lnTo>
                    <a:pt x="1469290" y="293858"/>
                  </a:lnTo>
                  <a:lnTo>
                    <a:pt x="1175432" y="587716"/>
                  </a:lnTo>
                  <a:lnTo>
                    <a:pt x="0" y="587716"/>
                  </a:lnTo>
                  <a:lnTo>
                    <a:pt x="293858" y="293858"/>
                  </a:lnTo>
                  <a:lnTo>
                    <a:pt x="0" y="0"/>
                  </a:lnTo>
                  <a:close/>
                </a:path>
              </a:pathLst>
            </a:custGeom>
            <a:solidFill>
              <a:srgbClr val="FFFFFF">
                <a:lumMod val="85000"/>
                <a:alpha val="90000"/>
              </a:srgbClr>
            </a:solidFill>
            <a:ln w="25400" cap="flat" cmpd="sng" algn="ctr">
              <a:noFill/>
              <a:prstDash val="solid"/>
            </a:ln>
            <a:effectLst/>
          </p:spPr>
          <p:txBody>
            <a:bodyPr spcFirstLastPara="0" vert="horz" wrap="square" lIns="328148" tIns="17145" rIns="293858" bIns="17145" numCol="1" spcCol="1270" anchor="ctr" anchorCtr="0">
              <a:noAutofit/>
            </a:bodyPr>
            <a:lstStyle/>
            <a:p>
              <a:pPr marL="0" marR="0" lvl="0" indent="0" algn="ctr" defTabSz="1200150" eaLnBrk="1" fontAlgn="auto" latinLnBrk="0" hangingPunct="1">
                <a:lnSpc>
                  <a:spcPct val="9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0000">
                    <a:hueOff val="0"/>
                    <a:satOff val="0"/>
                    <a:lumOff val="0"/>
                    <a:alphaOff val="0"/>
                  </a:srgbClr>
                </a:solidFill>
                <a:effectLst/>
                <a:uLnTx/>
                <a:uFillTx/>
                <a:latin typeface="Arial"/>
                <a:ea typeface="+mn-ea"/>
              </a:endParaRPr>
            </a:p>
          </p:txBody>
        </p:sp>
        <p:sp>
          <p:nvSpPr>
            <p:cNvPr id="29" name="Text Placeholder 3">
              <a:extLst>
                <a:ext uri="{FF2B5EF4-FFF2-40B4-BE49-F238E27FC236}">
                  <a16:creationId xmlns:a16="http://schemas.microsoft.com/office/drawing/2014/main" id="{86F0D82E-3B52-C0D0-B872-8641229EE86B}"/>
                </a:ext>
              </a:extLst>
            </p:cNvPr>
            <p:cNvSpPr txBox="1">
              <a:spLocks/>
            </p:cNvSpPr>
            <p:nvPr/>
          </p:nvSpPr>
          <p:spPr>
            <a:xfrm>
              <a:off x="2865122" y="4011013"/>
              <a:ext cx="359074" cy="21544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zh-CN" altLang="en-US" b="1" i="0" u="none" strike="noStrike" kern="0" cap="none" spc="0" normalizeH="0" baseline="0" noProof="0" dirty="0">
                  <a:ln>
                    <a:noFill/>
                  </a:ln>
                  <a:solidFill>
                    <a:srgbClr val="FFFFFF">
                      <a:lumMod val="50000"/>
                    </a:srgbClr>
                  </a:solidFill>
                  <a:effectLst/>
                  <a:uLnTx/>
                  <a:uFillTx/>
                  <a:latin typeface="Arial"/>
                </a:rPr>
                <a:t>售后</a:t>
              </a:r>
              <a:endParaRPr kumimoji="0" lang="en-US" b="1" i="0" u="none" strike="noStrike" kern="0" cap="none" spc="0" normalizeH="0" baseline="0" noProof="0" dirty="0">
                <a:ln>
                  <a:noFill/>
                </a:ln>
                <a:solidFill>
                  <a:srgbClr val="FFFFFF">
                    <a:lumMod val="50000"/>
                  </a:srgbClr>
                </a:solidFill>
                <a:effectLst/>
                <a:uLnTx/>
                <a:uFillTx/>
                <a:latin typeface="Arial"/>
              </a:endParaRPr>
            </a:p>
          </p:txBody>
        </p:sp>
      </p:grpSp>
      <p:sp>
        <p:nvSpPr>
          <p:cNvPr id="30" name="文本框 29">
            <a:extLst>
              <a:ext uri="{FF2B5EF4-FFF2-40B4-BE49-F238E27FC236}">
                <a16:creationId xmlns:a16="http://schemas.microsoft.com/office/drawing/2014/main" id="{99821572-8084-24BB-0B4C-B256E043FBD4}"/>
              </a:ext>
            </a:extLst>
          </p:cNvPr>
          <p:cNvSpPr txBox="1"/>
          <p:nvPr/>
        </p:nvSpPr>
        <p:spPr>
          <a:xfrm>
            <a:off x="4141779" y="200750"/>
            <a:ext cx="4612160" cy="892552"/>
          </a:xfrm>
          <a:prstGeom prst="rect">
            <a:avLst/>
          </a:prstGeom>
          <a:noFill/>
        </p:spPr>
        <p:txBody>
          <a:bodyPr wrap="none" rtlCol="0">
            <a:spAutoFit/>
          </a:bodyPr>
          <a:lstStyle/>
          <a:p>
            <a:r>
              <a:rPr lang="en-US" altLang="zh-CN" sz="3600" b="1" dirty="0">
                <a:solidFill>
                  <a:schemeClr val="tx1">
                    <a:lumMod val="85000"/>
                    <a:lumOff val="15000"/>
                  </a:schemeClr>
                </a:solidFill>
                <a:latin typeface="+mj-lt"/>
                <a:ea typeface="方正硬笔楷书繁体" panose="03000509000000000000"/>
              </a:rPr>
              <a:t>AsiaInfo</a:t>
            </a:r>
            <a:r>
              <a:rPr lang="ja-JP" altLang="en-US" sz="3600" b="1" dirty="0">
                <a:solidFill>
                  <a:schemeClr val="tx1">
                    <a:lumMod val="85000"/>
                    <a:lumOff val="15000"/>
                  </a:schemeClr>
                </a:solidFill>
                <a:latin typeface="+mj-lt"/>
                <a:ea typeface="方正硬笔楷书繁体" panose="03000509000000000000"/>
              </a:rPr>
              <a:t>での</a:t>
            </a:r>
            <a:r>
              <a:rPr lang="zh-CN" altLang="en-US" sz="3600" b="1" dirty="0">
                <a:solidFill>
                  <a:schemeClr val="tx1">
                    <a:lumMod val="85000"/>
                    <a:lumOff val="15000"/>
                  </a:schemeClr>
                </a:solidFill>
                <a:latin typeface="+mj-lt"/>
                <a:ea typeface="方正硬笔楷书繁体" panose="03000509000000000000"/>
              </a:rPr>
              <a:t>職務経験</a:t>
            </a:r>
            <a:endParaRPr lang="en-US" altLang="zh-CN" sz="3600" b="1" dirty="0">
              <a:solidFill>
                <a:schemeClr val="tx1">
                  <a:lumMod val="85000"/>
                  <a:lumOff val="15000"/>
                </a:schemeClr>
              </a:solidFill>
              <a:latin typeface="+mj-lt"/>
              <a:ea typeface="方正硬笔楷书繁体" panose="03000509000000000000"/>
            </a:endParaRPr>
          </a:p>
          <a:p>
            <a:pPr algn="ctr"/>
            <a:r>
              <a:rPr lang="en-US" altLang="zh-CN" sz="1600" b="1" dirty="0">
                <a:ea typeface="微软雅黑" panose="020B0503020204020204" pitchFamily="34" charset="-122"/>
              </a:rPr>
              <a:t>2006-2011</a:t>
            </a:r>
            <a:endParaRPr lang="zh-CN" altLang="en-US" sz="1600" b="1" dirty="0">
              <a:solidFill>
                <a:schemeClr val="tx1">
                  <a:lumMod val="85000"/>
                  <a:lumOff val="15000"/>
                </a:schemeClr>
              </a:solidFill>
              <a:latin typeface="+mj-lt"/>
              <a:ea typeface="方正硬笔楷书繁体" panose="03000509000000000000"/>
            </a:endParaRPr>
          </a:p>
        </p:txBody>
      </p:sp>
      <p:sp>
        <p:nvSpPr>
          <p:cNvPr id="33" name="Freeform 45">
            <a:extLst>
              <a:ext uri="{FF2B5EF4-FFF2-40B4-BE49-F238E27FC236}">
                <a16:creationId xmlns:a16="http://schemas.microsoft.com/office/drawing/2014/main" id="{2165DA3C-F623-8DA5-AF16-4FE6B6CB43BB}"/>
              </a:ext>
            </a:extLst>
          </p:cNvPr>
          <p:cNvSpPr>
            <a:spLocks noEditPoints="1"/>
          </p:cNvSpPr>
          <p:nvPr/>
        </p:nvSpPr>
        <p:spPr bwMode="black">
          <a:xfrm>
            <a:off x="2628900" y="4761754"/>
            <a:ext cx="352505" cy="380180"/>
          </a:xfrm>
          <a:custGeom>
            <a:avLst/>
            <a:gdLst>
              <a:gd name="T0" fmla="*/ 135 w 140"/>
              <a:gd name="T1" fmla="*/ 85 h 151"/>
              <a:gd name="T2" fmla="*/ 140 w 140"/>
              <a:gd name="T3" fmla="*/ 96 h 151"/>
              <a:gd name="T4" fmla="*/ 134 w 140"/>
              <a:gd name="T5" fmla="*/ 106 h 151"/>
              <a:gd name="T6" fmla="*/ 137 w 140"/>
              <a:gd name="T7" fmla="*/ 117 h 151"/>
              <a:gd name="T8" fmla="*/ 129 w 140"/>
              <a:gd name="T9" fmla="*/ 128 h 151"/>
              <a:gd name="T10" fmla="*/ 128 w 140"/>
              <a:gd name="T11" fmla="*/ 137 h 151"/>
              <a:gd name="T12" fmla="*/ 116 w 140"/>
              <a:gd name="T13" fmla="*/ 148 h 151"/>
              <a:gd name="T14" fmla="*/ 65 w 140"/>
              <a:gd name="T15" fmla="*/ 148 h 151"/>
              <a:gd name="T16" fmla="*/ 33 w 140"/>
              <a:gd name="T17" fmla="*/ 142 h 151"/>
              <a:gd name="T18" fmla="*/ 33 w 140"/>
              <a:gd name="T19" fmla="*/ 82 h 151"/>
              <a:gd name="T20" fmla="*/ 34 w 140"/>
              <a:gd name="T21" fmla="*/ 82 h 151"/>
              <a:gd name="T22" fmla="*/ 34 w 140"/>
              <a:gd name="T23" fmla="*/ 82 h 151"/>
              <a:gd name="T24" fmla="*/ 37 w 140"/>
              <a:gd name="T25" fmla="*/ 82 h 151"/>
              <a:gd name="T26" fmla="*/ 60 w 140"/>
              <a:gd name="T27" fmla="*/ 48 h 151"/>
              <a:gd name="T28" fmla="*/ 68 w 140"/>
              <a:gd name="T29" fmla="*/ 39 h 151"/>
              <a:gd name="T30" fmla="*/ 81 w 140"/>
              <a:gd name="T31" fmla="*/ 3 h 151"/>
              <a:gd name="T32" fmla="*/ 97 w 140"/>
              <a:gd name="T33" fmla="*/ 8 h 151"/>
              <a:gd name="T34" fmla="*/ 99 w 140"/>
              <a:gd name="T35" fmla="*/ 35 h 151"/>
              <a:gd name="T36" fmla="*/ 90 w 140"/>
              <a:gd name="T37" fmla="*/ 60 h 151"/>
              <a:gd name="T38" fmla="*/ 130 w 140"/>
              <a:gd name="T39" fmla="*/ 62 h 151"/>
              <a:gd name="T40" fmla="*/ 140 w 140"/>
              <a:gd name="T41" fmla="*/ 77 h 151"/>
              <a:gd name="T42" fmla="*/ 135 w 140"/>
              <a:gd name="T43" fmla="*/ 85 h 151"/>
              <a:gd name="T44" fmla="*/ 30 w 140"/>
              <a:gd name="T45" fmla="*/ 137 h 151"/>
              <a:gd name="T46" fmla="*/ 30 w 140"/>
              <a:gd name="T47" fmla="*/ 137 h 151"/>
              <a:gd name="T48" fmla="*/ 30 w 140"/>
              <a:gd name="T49" fmla="*/ 82 h 151"/>
              <a:gd name="T50" fmla="*/ 23 w 140"/>
              <a:gd name="T51" fmla="*/ 76 h 151"/>
              <a:gd name="T52" fmla="*/ 7 w 140"/>
              <a:gd name="T53" fmla="*/ 76 h 151"/>
              <a:gd name="T54" fmla="*/ 0 w 140"/>
              <a:gd name="T55" fmla="*/ 82 h 151"/>
              <a:gd name="T56" fmla="*/ 0 w 140"/>
              <a:gd name="T57" fmla="*/ 137 h 151"/>
              <a:gd name="T58" fmla="*/ 7 w 140"/>
              <a:gd name="T59" fmla="*/ 144 h 151"/>
              <a:gd name="T60" fmla="*/ 23 w 140"/>
              <a:gd name="T61" fmla="*/ 144 h 151"/>
              <a:gd name="T62" fmla="*/ 30 w 140"/>
              <a:gd name="T63" fmla="*/ 13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151">
                <a:moveTo>
                  <a:pt x="135" y="85"/>
                </a:moveTo>
                <a:cubicBezTo>
                  <a:pt x="135" y="88"/>
                  <a:pt x="140" y="93"/>
                  <a:pt x="140" y="96"/>
                </a:cubicBezTo>
                <a:cubicBezTo>
                  <a:pt x="140" y="99"/>
                  <a:pt x="134" y="103"/>
                  <a:pt x="134" y="106"/>
                </a:cubicBezTo>
                <a:cubicBezTo>
                  <a:pt x="133" y="109"/>
                  <a:pt x="137" y="114"/>
                  <a:pt x="137" y="117"/>
                </a:cubicBezTo>
                <a:cubicBezTo>
                  <a:pt x="137" y="121"/>
                  <a:pt x="130" y="125"/>
                  <a:pt x="129" y="128"/>
                </a:cubicBezTo>
                <a:cubicBezTo>
                  <a:pt x="128" y="130"/>
                  <a:pt x="129" y="135"/>
                  <a:pt x="128" y="137"/>
                </a:cubicBezTo>
                <a:cubicBezTo>
                  <a:pt x="127" y="141"/>
                  <a:pt x="120" y="147"/>
                  <a:pt x="116" y="148"/>
                </a:cubicBezTo>
                <a:cubicBezTo>
                  <a:pt x="104" y="151"/>
                  <a:pt x="65" y="148"/>
                  <a:pt x="65" y="148"/>
                </a:cubicBezTo>
                <a:cubicBezTo>
                  <a:pt x="65" y="148"/>
                  <a:pt x="65" y="148"/>
                  <a:pt x="33" y="142"/>
                </a:cubicBezTo>
                <a:cubicBezTo>
                  <a:pt x="33" y="142"/>
                  <a:pt x="33" y="142"/>
                  <a:pt x="33" y="82"/>
                </a:cubicBezTo>
                <a:cubicBezTo>
                  <a:pt x="33" y="82"/>
                  <a:pt x="33" y="82"/>
                  <a:pt x="34" y="82"/>
                </a:cubicBezTo>
                <a:cubicBezTo>
                  <a:pt x="34" y="82"/>
                  <a:pt x="34" y="82"/>
                  <a:pt x="34" y="82"/>
                </a:cubicBezTo>
                <a:cubicBezTo>
                  <a:pt x="34" y="82"/>
                  <a:pt x="34" y="82"/>
                  <a:pt x="37" y="82"/>
                </a:cubicBezTo>
                <a:cubicBezTo>
                  <a:pt x="41" y="81"/>
                  <a:pt x="49" y="75"/>
                  <a:pt x="60" y="48"/>
                </a:cubicBezTo>
                <a:cubicBezTo>
                  <a:pt x="61" y="44"/>
                  <a:pt x="65" y="42"/>
                  <a:pt x="68" y="39"/>
                </a:cubicBezTo>
                <a:cubicBezTo>
                  <a:pt x="75" y="34"/>
                  <a:pt x="79" y="27"/>
                  <a:pt x="81" y="3"/>
                </a:cubicBezTo>
                <a:cubicBezTo>
                  <a:pt x="81" y="0"/>
                  <a:pt x="91" y="1"/>
                  <a:pt x="97" y="8"/>
                </a:cubicBezTo>
                <a:cubicBezTo>
                  <a:pt x="102" y="14"/>
                  <a:pt x="102" y="26"/>
                  <a:pt x="99" y="35"/>
                </a:cubicBezTo>
                <a:cubicBezTo>
                  <a:pt x="96" y="41"/>
                  <a:pt x="87" y="55"/>
                  <a:pt x="90" y="60"/>
                </a:cubicBezTo>
                <a:cubicBezTo>
                  <a:pt x="90" y="60"/>
                  <a:pt x="124" y="59"/>
                  <a:pt x="130" y="62"/>
                </a:cubicBezTo>
                <a:cubicBezTo>
                  <a:pt x="134" y="63"/>
                  <a:pt x="140" y="72"/>
                  <a:pt x="140" y="77"/>
                </a:cubicBezTo>
                <a:cubicBezTo>
                  <a:pt x="140" y="79"/>
                  <a:pt x="136" y="83"/>
                  <a:pt x="135" y="85"/>
                </a:cubicBezTo>
                <a:close/>
                <a:moveTo>
                  <a:pt x="30" y="137"/>
                </a:moveTo>
                <a:cubicBezTo>
                  <a:pt x="30" y="137"/>
                  <a:pt x="30" y="137"/>
                  <a:pt x="30" y="137"/>
                </a:cubicBezTo>
                <a:cubicBezTo>
                  <a:pt x="30" y="137"/>
                  <a:pt x="30" y="137"/>
                  <a:pt x="30" y="82"/>
                </a:cubicBezTo>
                <a:cubicBezTo>
                  <a:pt x="30" y="79"/>
                  <a:pt x="27" y="76"/>
                  <a:pt x="23" y="76"/>
                </a:cubicBezTo>
                <a:cubicBezTo>
                  <a:pt x="23" y="76"/>
                  <a:pt x="23" y="76"/>
                  <a:pt x="7" y="76"/>
                </a:cubicBezTo>
                <a:cubicBezTo>
                  <a:pt x="3" y="76"/>
                  <a:pt x="0" y="79"/>
                  <a:pt x="0" y="82"/>
                </a:cubicBezTo>
                <a:cubicBezTo>
                  <a:pt x="0" y="82"/>
                  <a:pt x="0" y="82"/>
                  <a:pt x="0" y="137"/>
                </a:cubicBezTo>
                <a:cubicBezTo>
                  <a:pt x="0" y="141"/>
                  <a:pt x="3" y="144"/>
                  <a:pt x="7" y="144"/>
                </a:cubicBezTo>
                <a:cubicBezTo>
                  <a:pt x="7" y="144"/>
                  <a:pt x="7" y="144"/>
                  <a:pt x="23" y="144"/>
                </a:cubicBezTo>
                <a:cubicBezTo>
                  <a:pt x="27" y="144"/>
                  <a:pt x="30" y="141"/>
                  <a:pt x="30" y="1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24" tIns="45713" rIns="91424" bIns="45713" numCol="1" anchor="t" anchorCtr="0" compatLnSpc="1"/>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513715" rtl="0" eaLnBrk="1" fontAlgn="auto" latinLnBrk="0" hangingPunct="1">
              <a:lnSpc>
                <a:spcPct val="100000"/>
              </a:lnSpc>
              <a:spcBef>
                <a:spcPts val="0"/>
              </a:spcBef>
              <a:spcAft>
                <a:spcPts val="0"/>
              </a:spcAft>
              <a:buClrTx/>
              <a:buSzTx/>
              <a:buFontTx/>
              <a:buNone/>
              <a:tabLst/>
              <a:defRPr/>
            </a:pPr>
            <a:endParaRPr kumimoji="0" lang="en-US" sz="1865" b="0" i="0" u="none" strike="noStrike" kern="1200" cap="none" spc="0" normalizeH="0" baseline="0" noProof="0" dirty="0">
              <a:ln>
                <a:noFill/>
              </a:ln>
              <a:solidFill>
                <a:srgbClr val="FFFFFF"/>
              </a:solidFill>
              <a:effectLst/>
              <a:uLnTx/>
              <a:uFillTx/>
              <a:latin typeface="微软雅黑" panose="020B0503020204020204" charset="-122"/>
              <a:ea typeface="+mn-ea"/>
              <a:cs typeface="+mn-cs"/>
            </a:endParaRPr>
          </a:p>
        </p:txBody>
      </p:sp>
    </p:spTree>
    <p:extLst>
      <p:ext uri="{BB962C8B-B14F-4D97-AF65-F5344CB8AC3E}">
        <p14:creationId xmlns:p14="http://schemas.microsoft.com/office/powerpoint/2010/main" val="340603518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2" presetClass="entr" presetSubtype="2" accel="50000" decel="5000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53"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2" presetClass="entr" presetSubtype="2" accel="50000" decel="5000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accel="50000" decel="5000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0-#ppt_w/2"/>
                                          </p:val>
                                        </p:tav>
                                        <p:tav tm="100000">
                                          <p:val>
                                            <p:strVal val="#ppt_x"/>
                                          </p:val>
                                        </p:tav>
                                      </p:tavLst>
                                    </p:anim>
                                    <p:anim calcmode="lin" valueType="num">
                                      <p:cBhvr additive="base">
                                        <p:cTn id="33" dur="500" fill="hold"/>
                                        <p:tgtEl>
                                          <p:spTgt spid="3"/>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53"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par>
                                <p:cTn id="40" presetID="2" presetClass="entr" presetSubtype="2" accel="50000" decel="5000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1+#ppt_w/2"/>
                                          </p:val>
                                        </p:tav>
                                        <p:tav tm="100000">
                                          <p:val>
                                            <p:strVal val="#ppt_x"/>
                                          </p:val>
                                        </p:tav>
                                      </p:tavLst>
                                    </p:anim>
                                    <p:anim calcmode="lin" valueType="num">
                                      <p:cBhvr additive="base">
                                        <p:cTn id="43" dur="500" fill="hold"/>
                                        <p:tgtEl>
                                          <p:spTgt spid="21"/>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53"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par>
                                <p:cTn id="50" presetID="2" presetClass="entr" presetSubtype="2" accel="50000" decel="5000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ppt_y"/>
                                          </p:val>
                                        </p:tav>
                                        <p:tav tm="100000">
                                          <p:val>
                                            <p:strVal val="#ppt_y"/>
                                          </p:val>
                                        </p:tav>
                                      </p:tavLst>
                                    </p:anim>
                                  </p:childTnLst>
                                </p:cTn>
                              </p:par>
                            </p:childTnLst>
                          </p:cTn>
                        </p:par>
                        <p:par>
                          <p:cTn id="54" fill="hold">
                            <p:stCondLst>
                              <p:cond delay="3000"/>
                            </p:stCondLst>
                            <p:childTnLst>
                              <p:par>
                                <p:cTn id="55" presetID="2" presetClass="entr" presetSubtype="8" accel="50000" decel="5000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500" fill="hold"/>
                                        <p:tgtEl>
                                          <p:spTgt spid="4"/>
                                        </p:tgtEl>
                                        <p:attrNameLst>
                                          <p:attrName>ppt_x</p:attrName>
                                        </p:attrNameLst>
                                      </p:cBhvr>
                                      <p:tavLst>
                                        <p:tav tm="0">
                                          <p:val>
                                            <p:strVal val="0-#ppt_w/2"/>
                                          </p:val>
                                        </p:tav>
                                        <p:tav tm="100000">
                                          <p:val>
                                            <p:strVal val="#ppt_x"/>
                                          </p:val>
                                        </p:tav>
                                      </p:tavLst>
                                    </p:anim>
                                    <p:anim calcmode="lin" valueType="num">
                                      <p:cBhvr additive="base">
                                        <p:cTn id="58" dur="500" fill="hold"/>
                                        <p:tgtEl>
                                          <p:spTgt spid="4"/>
                                        </p:tgtEl>
                                        <p:attrNameLst>
                                          <p:attrName>ppt_y</p:attrName>
                                        </p:attrNameLst>
                                      </p:cBhvr>
                                      <p:tavLst>
                                        <p:tav tm="0">
                                          <p:val>
                                            <p:strVal val="#ppt_y"/>
                                          </p:val>
                                        </p:tav>
                                        <p:tav tm="100000">
                                          <p:val>
                                            <p:strVal val="#ppt_y"/>
                                          </p:val>
                                        </p:tav>
                                      </p:tavLst>
                                    </p:anim>
                                  </p:childTnLst>
                                </p:cTn>
                              </p:par>
                            </p:childTnLst>
                          </p:cTn>
                        </p:par>
                        <p:par>
                          <p:cTn id="59" fill="hold">
                            <p:stCondLst>
                              <p:cond delay="3500"/>
                            </p:stCondLst>
                            <p:childTnLst>
                              <p:par>
                                <p:cTn id="60" presetID="53" presetClass="entr" presetSubtype="0"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par>
                                <p:cTn id="65" presetID="2" presetClass="entr" presetSubtype="2" accel="50000" decel="5000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1+#ppt_w/2"/>
                                          </p:val>
                                        </p:tav>
                                        <p:tav tm="100000">
                                          <p:val>
                                            <p:strVal val="#ppt_x"/>
                                          </p:val>
                                        </p:tav>
                                      </p:tavLst>
                                    </p:anim>
                                    <p:anim calcmode="lin" valueType="num">
                                      <p:cBhvr additive="base">
                                        <p:cTn id="68" dur="500" fill="hold"/>
                                        <p:tgtEl>
                                          <p:spTgt spid="24"/>
                                        </p:tgtEl>
                                        <p:attrNameLst>
                                          <p:attrName>ppt_y</p:attrName>
                                        </p:attrNameLst>
                                      </p:cBhvr>
                                      <p:tavLst>
                                        <p:tav tm="0">
                                          <p:val>
                                            <p:strVal val="#ppt_y"/>
                                          </p:val>
                                        </p:tav>
                                        <p:tav tm="100000">
                                          <p:val>
                                            <p:strVal val="#ppt_y"/>
                                          </p:val>
                                        </p:tav>
                                      </p:tavLst>
                                    </p:anim>
                                  </p:childTnLst>
                                </p:cTn>
                              </p:par>
                            </p:childTnLst>
                          </p:cTn>
                        </p:par>
                        <p:par>
                          <p:cTn id="69" fill="hold">
                            <p:stCondLst>
                              <p:cond delay="4000"/>
                            </p:stCondLst>
                            <p:childTnLst>
                              <p:par>
                                <p:cTn id="70" presetID="53" presetClass="entr" presetSubtype="0" fill="hold" grpId="0" nodeType="afterEffect">
                                  <p:stCondLst>
                                    <p:cond delay="0"/>
                                  </p:stCondLst>
                                  <p:childTnLst>
                                    <p:set>
                                      <p:cBhvr>
                                        <p:cTn id="71" dur="1" fill="hold">
                                          <p:stCondLst>
                                            <p:cond delay="0"/>
                                          </p:stCondLst>
                                        </p:cTn>
                                        <p:tgtEl>
                                          <p:spTgt spid="12"/>
                                        </p:tgtEl>
                                        <p:attrNameLst>
                                          <p:attrName>style.visibility</p:attrName>
                                        </p:attrNameLst>
                                      </p:cBhvr>
                                      <p:to>
                                        <p:strVal val="visible"/>
                                      </p:to>
                                    </p:set>
                                    <p:anim calcmode="lin" valueType="num">
                                      <p:cBhvr>
                                        <p:cTn id="72" dur="500" fill="hold"/>
                                        <p:tgtEl>
                                          <p:spTgt spid="12"/>
                                        </p:tgtEl>
                                        <p:attrNameLst>
                                          <p:attrName>ppt_w</p:attrName>
                                        </p:attrNameLst>
                                      </p:cBhvr>
                                      <p:tavLst>
                                        <p:tav tm="0">
                                          <p:val>
                                            <p:fltVal val="0"/>
                                          </p:val>
                                        </p:tav>
                                        <p:tav tm="100000">
                                          <p:val>
                                            <p:strVal val="#ppt_w"/>
                                          </p:val>
                                        </p:tav>
                                      </p:tavLst>
                                    </p:anim>
                                    <p:anim calcmode="lin" valueType="num">
                                      <p:cBhvr>
                                        <p:cTn id="73" dur="500" fill="hold"/>
                                        <p:tgtEl>
                                          <p:spTgt spid="12"/>
                                        </p:tgtEl>
                                        <p:attrNameLst>
                                          <p:attrName>ppt_h</p:attrName>
                                        </p:attrNameLst>
                                      </p:cBhvr>
                                      <p:tavLst>
                                        <p:tav tm="0">
                                          <p:val>
                                            <p:fltVal val="0"/>
                                          </p:val>
                                        </p:tav>
                                        <p:tav tm="100000">
                                          <p:val>
                                            <p:strVal val="#ppt_h"/>
                                          </p:val>
                                        </p:tav>
                                      </p:tavLst>
                                    </p:anim>
                                    <p:animEffect transition="in" filter="fade">
                                      <p:cBhvr>
                                        <p:cTn id="74" dur="500"/>
                                        <p:tgtEl>
                                          <p:spTgt spid="12"/>
                                        </p:tgtEl>
                                      </p:cBhvr>
                                    </p:animEffect>
                                  </p:childTnLst>
                                </p:cTn>
                              </p:par>
                              <p:par>
                                <p:cTn id="75" presetID="2" presetClass="entr" presetSubtype="2" accel="50000" decel="50000"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 calcmode="lin" valueType="num">
                                      <p:cBhvr additive="base">
                                        <p:cTn id="77" dur="500" fill="hold"/>
                                        <p:tgtEl>
                                          <p:spTgt spid="8"/>
                                        </p:tgtEl>
                                        <p:attrNameLst>
                                          <p:attrName>ppt_x</p:attrName>
                                        </p:attrNameLst>
                                      </p:cBhvr>
                                      <p:tavLst>
                                        <p:tav tm="0">
                                          <p:val>
                                            <p:strVal val="1+#ppt_w/2"/>
                                          </p:val>
                                        </p:tav>
                                        <p:tav tm="100000">
                                          <p:val>
                                            <p:strVal val="#ppt_x"/>
                                          </p:val>
                                        </p:tav>
                                      </p:tavLst>
                                    </p:anim>
                                    <p:anim calcmode="lin" valueType="num">
                                      <p:cBhvr additive="base">
                                        <p:cTn id="78" dur="500" fill="hold"/>
                                        <p:tgtEl>
                                          <p:spTgt spid="8"/>
                                        </p:tgtEl>
                                        <p:attrNameLst>
                                          <p:attrName>ppt_y</p:attrName>
                                        </p:attrNameLst>
                                      </p:cBhvr>
                                      <p:tavLst>
                                        <p:tav tm="0">
                                          <p:val>
                                            <p:strVal val="#ppt_y"/>
                                          </p:val>
                                        </p:tav>
                                        <p:tav tm="100000">
                                          <p:val>
                                            <p:strVal val="#ppt_y"/>
                                          </p:val>
                                        </p:tav>
                                      </p:tavLst>
                                    </p:anim>
                                  </p:childTnLst>
                                </p:cTn>
                              </p:par>
                            </p:childTnLst>
                          </p:cTn>
                        </p:par>
                        <p:par>
                          <p:cTn id="79" fill="hold">
                            <p:stCondLst>
                              <p:cond delay="4500"/>
                            </p:stCondLst>
                            <p:childTnLst>
                              <p:par>
                                <p:cTn id="80" presetID="2" presetClass="entr" presetSubtype="8" accel="50000" decel="50000" fill="hold" grpId="0" nodeType="afterEffect">
                                  <p:stCondLst>
                                    <p:cond delay="0"/>
                                  </p:stCondLst>
                                  <p:childTnLst>
                                    <p:set>
                                      <p:cBhvr>
                                        <p:cTn id="81" dur="1" fill="hold">
                                          <p:stCondLst>
                                            <p:cond delay="0"/>
                                          </p:stCondLst>
                                        </p:cTn>
                                        <p:tgtEl>
                                          <p:spTgt spid="5"/>
                                        </p:tgtEl>
                                        <p:attrNameLst>
                                          <p:attrName>style.visibility</p:attrName>
                                        </p:attrNameLst>
                                      </p:cBhvr>
                                      <p:to>
                                        <p:strVal val="visible"/>
                                      </p:to>
                                    </p:set>
                                    <p:anim calcmode="lin" valueType="num">
                                      <p:cBhvr additive="base">
                                        <p:cTn id="82" dur="500" fill="hold"/>
                                        <p:tgtEl>
                                          <p:spTgt spid="5"/>
                                        </p:tgtEl>
                                        <p:attrNameLst>
                                          <p:attrName>ppt_x</p:attrName>
                                        </p:attrNameLst>
                                      </p:cBhvr>
                                      <p:tavLst>
                                        <p:tav tm="0">
                                          <p:val>
                                            <p:strVal val="0-#ppt_w/2"/>
                                          </p:val>
                                        </p:tav>
                                        <p:tav tm="100000">
                                          <p:val>
                                            <p:strVal val="#ppt_x"/>
                                          </p:val>
                                        </p:tav>
                                      </p:tavLst>
                                    </p:anim>
                                    <p:anim calcmode="lin" valueType="num">
                                      <p:cBhvr additive="base">
                                        <p:cTn id="83" dur="500" fill="hold"/>
                                        <p:tgtEl>
                                          <p:spTgt spid="5"/>
                                        </p:tgtEl>
                                        <p:attrNameLst>
                                          <p:attrName>ppt_y</p:attrName>
                                        </p:attrNameLst>
                                      </p:cBhvr>
                                      <p:tavLst>
                                        <p:tav tm="0">
                                          <p:val>
                                            <p:strVal val="#ppt_y"/>
                                          </p:val>
                                        </p:tav>
                                        <p:tav tm="100000">
                                          <p:val>
                                            <p:strVal val="#ppt_y"/>
                                          </p:val>
                                        </p:tav>
                                      </p:tavLst>
                                    </p:anim>
                                  </p:childTnLst>
                                </p:cTn>
                              </p:par>
                              <p:par>
                                <p:cTn id="84" presetID="2" presetClass="entr" presetSubtype="2" accel="50000" decel="50000" fill="hold" nodeType="with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1+#ppt_w/2"/>
                                          </p:val>
                                        </p:tav>
                                        <p:tav tm="100000">
                                          <p:val>
                                            <p:strVal val="#ppt_x"/>
                                          </p:val>
                                        </p:tav>
                                      </p:tavLst>
                                    </p:anim>
                                    <p:anim calcmode="lin" valueType="num">
                                      <p:cBhvr additive="base">
                                        <p:cTn id="87" dur="500" fill="hold"/>
                                        <p:tgtEl>
                                          <p:spTgt spid="27"/>
                                        </p:tgtEl>
                                        <p:attrNameLst>
                                          <p:attrName>ppt_y</p:attrName>
                                        </p:attrNameLst>
                                      </p:cBhvr>
                                      <p:tavLst>
                                        <p:tav tm="0">
                                          <p:val>
                                            <p:strVal val="#ppt_y"/>
                                          </p:val>
                                        </p:tav>
                                        <p:tav tm="100000">
                                          <p:val>
                                            <p:strVal val="#ppt_y"/>
                                          </p:val>
                                        </p:tav>
                                      </p:tavLst>
                                    </p:anim>
                                  </p:childTnLst>
                                </p:cTn>
                              </p:par>
                            </p:childTnLst>
                          </p:cTn>
                        </p:par>
                        <p:par>
                          <p:cTn id="88" fill="hold">
                            <p:stCondLst>
                              <p:cond delay="5000"/>
                            </p:stCondLst>
                            <p:childTnLst>
                              <p:par>
                                <p:cTn id="89" presetID="53" presetClass="entr" presetSubtype="0" fill="hold" grpId="0" nodeType="after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p:cTn id="91" dur="500" fill="hold"/>
                                        <p:tgtEl>
                                          <p:spTgt spid="13"/>
                                        </p:tgtEl>
                                        <p:attrNameLst>
                                          <p:attrName>ppt_w</p:attrName>
                                        </p:attrNameLst>
                                      </p:cBhvr>
                                      <p:tavLst>
                                        <p:tav tm="0">
                                          <p:val>
                                            <p:fltVal val="0"/>
                                          </p:val>
                                        </p:tav>
                                        <p:tav tm="100000">
                                          <p:val>
                                            <p:strVal val="#ppt_w"/>
                                          </p:val>
                                        </p:tav>
                                      </p:tavLst>
                                    </p:anim>
                                    <p:anim calcmode="lin" valueType="num">
                                      <p:cBhvr>
                                        <p:cTn id="92" dur="500" fill="hold"/>
                                        <p:tgtEl>
                                          <p:spTgt spid="13"/>
                                        </p:tgtEl>
                                        <p:attrNameLst>
                                          <p:attrName>ppt_h</p:attrName>
                                        </p:attrNameLst>
                                      </p:cBhvr>
                                      <p:tavLst>
                                        <p:tav tm="0">
                                          <p:val>
                                            <p:fltVal val="0"/>
                                          </p:val>
                                        </p:tav>
                                        <p:tav tm="100000">
                                          <p:val>
                                            <p:strVal val="#ppt_h"/>
                                          </p:val>
                                        </p:tav>
                                      </p:tavLst>
                                    </p:anim>
                                    <p:animEffect transition="in" filter="fade">
                                      <p:cBhvr>
                                        <p:cTn id="93" dur="500"/>
                                        <p:tgtEl>
                                          <p:spTgt spid="13"/>
                                        </p:tgtEl>
                                      </p:cBhvr>
                                    </p:animEffect>
                                  </p:childTnLst>
                                </p:cTn>
                              </p:par>
                              <p:par>
                                <p:cTn id="94" presetID="2" presetClass="entr" presetSubtype="2" accel="50000" decel="50000" fill="hold" grpId="0" nodeType="withEffect">
                                  <p:stCondLst>
                                    <p:cond delay="0"/>
                                  </p:stCondLst>
                                  <p:childTnLst>
                                    <p:set>
                                      <p:cBhvr>
                                        <p:cTn id="95" dur="1" fill="hold">
                                          <p:stCondLst>
                                            <p:cond delay="0"/>
                                          </p:stCondLst>
                                        </p:cTn>
                                        <p:tgtEl>
                                          <p:spTgt spid="9"/>
                                        </p:tgtEl>
                                        <p:attrNameLst>
                                          <p:attrName>style.visibility</p:attrName>
                                        </p:attrNameLst>
                                      </p:cBhvr>
                                      <p:to>
                                        <p:strVal val="visible"/>
                                      </p:to>
                                    </p:set>
                                    <p:anim calcmode="lin" valueType="num">
                                      <p:cBhvr additive="base">
                                        <p:cTn id="96" dur="500" fill="hold"/>
                                        <p:tgtEl>
                                          <p:spTgt spid="9"/>
                                        </p:tgtEl>
                                        <p:attrNameLst>
                                          <p:attrName>ppt_x</p:attrName>
                                        </p:attrNameLst>
                                      </p:cBhvr>
                                      <p:tavLst>
                                        <p:tav tm="0">
                                          <p:val>
                                            <p:strVal val="1+#ppt_w/2"/>
                                          </p:val>
                                        </p:tav>
                                        <p:tav tm="100000">
                                          <p:val>
                                            <p:strVal val="#ppt_x"/>
                                          </p:val>
                                        </p:tav>
                                      </p:tavLst>
                                    </p:anim>
                                    <p:anim calcmode="lin" valueType="num">
                                      <p:cBhvr additive="base">
                                        <p:cTn id="9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10" grpId="0" animBg="1"/>
      <p:bldP spid="11" grpId="0" animBg="1"/>
      <p:bldP spid="12" grpId="0" animBg="1"/>
      <p:bldP spid="13"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9B89A0E-5661-45C5-B4B4-FBF56D2B789F}"/>
              </a:ext>
            </a:extLst>
          </p:cNvPr>
          <p:cNvSpPr/>
          <p:nvPr/>
        </p:nvSpPr>
        <p:spPr>
          <a:xfrm>
            <a:off x="1598219" y="2456912"/>
            <a:ext cx="9087196" cy="6463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5" name="矩形 4">
            <a:extLst>
              <a:ext uri="{FF2B5EF4-FFF2-40B4-BE49-F238E27FC236}">
                <a16:creationId xmlns:a16="http://schemas.microsoft.com/office/drawing/2014/main" id="{1EB08068-5373-3A93-41E9-322D61652C70}"/>
              </a:ext>
            </a:extLst>
          </p:cNvPr>
          <p:cNvSpPr/>
          <p:nvPr/>
        </p:nvSpPr>
        <p:spPr>
          <a:xfrm>
            <a:off x="1598219" y="3198939"/>
            <a:ext cx="9087195" cy="28411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9" name="矩形: 圆角 8">
            <a:extLst>
              <a:ext uri="{FF2B5EF4-FFF2-40B4-BE49-F238E27FC236}">
                <a16:creationId xmlns:a16="http://schemas.microsoft.com/office/drawing/2014/main" id="{861760F8-A2D1-364B-F90E-20EC4C87DE19}"/>
              </a:ext>
            </a:extLst>
          </p:cNvPr>
          <p:cNvSpPr/>
          <p:nvPr/>
        </p:nvSpPr>
        <p:spPr>
          <a:xfrm>
            <a:off x="6934523" y="2637027"/>
            <a:ext cx="1645449" cy="35110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微信</a:t>
            </a:r>
            <a:r>
              <a:rPr lang="en-US" altLang="zh-CN" sz="1400" dirty="0"/>
              <a:t>/</a:t>
            </a:r>
            <a:r>
              <a:rPr lang="zh-CN" altLang="en-US" sz="1400" dirty="0"/>
              <a:t>小程序</a:t>
            </a:r>
          </a:p>
        </p:txBody>
      </p:sp>
      <p:sp>
        <p:nvSpPr>
          <p:cNvPr id="10" name="矩形: 圆角 9">
            <a:extLst>
              <a:ext uri="{FF2B5EF4-FFF2-40B4-BE49-F238E27FC236}">
                <a16:creationId xmlns:a16="http://schemas.microsoft.com/office/drawing/2014/main" id="{305A4AF8-BB6C-731F-DDE9-8C5B372FB74A}"/>
              </a:ext>
            </a:extLst>
          </p:cNvPr>
          <p:cNvSpPr/>
          <p:nvPr/>
        </p:nvSpPr>
        <p:spPr>
          <a:xfrm>
            <a:off x="8946273" y="2637027"/>
            <a:ext cx="1483208"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代理商</a:t>
            </a:r>
          </a:p>
        </p:txBody>
      </p:sp>
      <p:sp>
        <p:nvSpPr>
          <p:cNvPr id="13" name="矩形: 圆角 12">
            <a:extLst>
              <a:ext uri="{FF2B5EF4-FFF2-40B4-BE49-F238E27FC236}">
                <a16:creationId xmlns:a16="http://schemas.microsoft.com/office/drawing/2014/main" id="{017A9048-0D99-4B6F-AFAB-B575699E07E9}"/>
              </a:ext>
            </a:extLst>
          </p:cNvPr>
          <p:cNvSpPr/>
          <p:nvPr/>
        </p:nvSpPr>
        <p:spPr>
          <a:xfrm>
            <a:off x="2253178" y="3308468"/>
            <a:ext cx="1919419" cy="26307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9" name="矩形: 圆角 38">
            <a:extLst>
              <a:ext uri="{FF2B5EF4-FFF2-40B4-BE49-F238E27FC236}">
                <a16:creationId xmlns:a16="http://schemas.microsoft.com/office/drawing/2014/main" id="{21089BAA-6EC8-B78A-AA49-133C53444EC5}"/>
              </a:ext>
            </a:extLst>
          </p:cNvPr>
          <p:cNvSpPr/>
          <p:nvPr/>
        </p:nvSpPr>
        <p:spPr>
          <a:xfrm>
            <a:off x="2593338" y="5446163"/>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产品开发</a:t>
            </a:r>
          </a:p>
        </p:txBody>
      </p:sp>
      <p:sp>
        <p:nvSpPr>
          <p:cNvPr id="45" name="文本框 44">
            <a:extLst>
              <a:ext uri="{FF2B5EF4-FFF2-40B4-BE49-F238E27FC236}">
                <a16:creationId xmlns:a16="http://schemas.microsoft.com/office/drawing/2014/main" id="{6CE11B52-0836-6076-4126-08C51B193513}"/>
              </a:ext>
            </a:extLst>
          </p:cNvPr>
          <p:cNvSpPr txBox="1"/>
          <p:nvPr/>
        </p:nvSpPr>
        <p:spPr>
          <a:xfrm>
            <a:off x="2911022" y="3287498"/>
            <a:ext cx="892349" cy="307777"/>
          </a:xfrm>
          <a:prstGeom prst="rect">
            <a:avLst/>
          </a:prstGeom>
          <a:noFill/>
        </p:spPr>
        <p:txBody>
          <a:bodyPr wrap="square" rtlCol="0">
            <a:spAutoFit/>
          </a:bodyPr>
          <a:lstStyle/>
          <a:p>
            <a:r>
              <a:rPr lang="en-US" altLang="zh-CN" sz="1400" dirty="0"/>
              <a:t>CRM</a:t>
            </a:r>
            <a:endParaRPr lang="zh-CN" altLang="en-US" sz="1400" dirty="0"/>
          </a:p>
        </p:txBody>
      </p:sp>
      <p:sp>
        <p:nvSpPr>
          <p:cNvPr id="50" name="矩形: 圆角 49">
            <a:extLst>
              <a:ext uri="{FF2B5EF4-FFF2-40B4-BE49-F238E27FC236}">
                <a16:creationId xmlns:a16="http://schemas.microsoft.com/office/drawing/2014/main" id="{0D9E64B8-659A-91D5-ABE2-B118EEBB6861}"/>
              </a:ext>
            </a:extLst>
          </p:cNvPr>
          <p:cNvSpPr/>
          <p:nvPr/>
        </p:nvSpPr>
        <p:spPr>
          <a:xfrm>
            <a:off x="4922772" y="2639392"/>
            <a:ext cx="1645449" cy="34116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客服中心</a:t>
            </a:r>
          </a:p>
        </p:txBody>
      </p:sp>
      <p:sp>
        <p:nvSpPr>
          <p:cNvPr id="54" name="矩形: 圆角 53">
            <a:extLst>
              <a:ext uri="{FF2B5EF4-FFF2-40B4-BE49-F238E27FC236}">
                <a16:creationId xmlns:a16="http://schemas.microsoft.com/office/drawing/2014/main" id="{5B8FFC9D-2D24-5B7D-45D3-6A3DCA62E088}"/>
              </a:ext>
            </a:extLst>
          </p:cNvPr>
          <p:cNvSpPr/>
          <p:nvPr/>
        </p:nvSpPr>
        <p:spPr>
          <a:xfrm>
            <a:off x="2584629" y="3602114"/>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客户关系</a:t>
            </a:r>
          </a:p>
        </p:txBody>
      </p:sp>
      <p:sp>
        <p:nvSpPr>
          <p:cNvPr id="55" name="矩形: 圆角 54">
            <a:extLst>
              <a:ext uri="{FF2B5EF4-FFF2-40B4-BE49-F238E27FC236}">
                <a16:creationId xmlns:a16="http://schemas.microsoft.com/office/drawing/2014/main" id="{FC98D38B-0FD7-1FD9-FE20-00774213B0BB}"/>
              </a:ext>
            </a:extLst>
          </p:cNvPr>
          <p:cNvSpPr/>
          <p:nvPr/>
        </p:nvSpPr>
        <p:spPr>
          <a:xfrm>
            <a:off x="2585648" y="4066641"/>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订单管理</a:t>
            </a:r>
          </a:p>
        </p:txBody>
      </p:sp>
      <p:sp>
        <p:nvSpPr>
          <p:cNvPr id="56" name="矩形: 圆角 55">
            <a:extLst>
              <a:ext uri="{FF2B5EF4-FFF2-40B4-BE49-F238E27FC236}">
                <a16:creationId xmlns:a16="http://schemas.microsoft.com/office/drawing/2014/main" id="{4FD7E4E7-B8DF-152C-A8DA-4D052BFA8E38}"/>
              </a:ext>
            </a:extLst>
          </p:cNvPr>
          <p:cNvSpPr/>
          <p:nvPr/>
        </p:nvSpPr>
        <p:spPr>
          <a:xfrm>
            <a:off x="2593338" y="454155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资源管理</a:t>
            </a:r>
          </a:p>
        </p:txBody>
      </p:sp>
      <p:sp>
        <p:nvSpPr>
          <p:cNvPr id="57" name="矩形: 圆角 56">
            <a:extLst>
              <a:ext uri="{FF2B5EF4-FFF2-40B4-BE49-F238E27FC236}">
                <a16:creationId xmlns:a16="http://schemas.microsoft.com/office/drawing/2014/main" id="{E5B92442-EFFC-B121-A977-13399246CA1B}"/>
              </a:ext>
            </a:extLst>
          </p:cNvPr>
          <p:cNvSpPr/>
          <p:nvPr/>
        </p:nvSpPr>
        <p:spPr>
          <a:xfrm>
            <a:off x="2596359" y="4992604"/>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销售管理</a:t>
            </a:r>
          </a:p>
        </p:txBody>
      </p:sp>
      <p:sp>
        <p:nvSpPr>
          <p:cNvPr id="91" name="矩形: 圆角 90">
            <a:extLst>
              <a:ext uri="{FF2B5EF4-FFF2-40B4-BE49-F238E27FC236}">
                <a16:creationId xmlns:a16="http://schemas.microsoft.com/office/drawing/2014/main" id="{85D91063-919A-E7E9-F620-5E241A534D08}"/>
              </a:ext>
            </a:extLst>
          </p:cNvPr>
          <p:cNvSpPr/>
          <p:nvPr/>
        </p:nvSpPr>
        <p:spPr>
          <a:xfrm>
            <a:off x="4365010" y="3304106"/>
            <a:ext cx="1919419" cy="27704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92" name="矩形: 圆角 91">
            <a:extLst>
              <a:ext uri="{FF2B5EF4-FFF2-40B4-BE49-F238E27FC236}">
                <a16:creationId xmlns:a16="http://schemas.microsoft.com/office/drawing/2014/main" id="{7196750C-9545-FD5B-E5B3-BDBD3AF48F36}"/>
              </a:ext>
            </a:extLst>
          </p:cNvPr>
          <p:cNvSpPr/>
          <p:nvPr/>
        </p:nvSpPr>
        <p:spPr>
          <a:xfrm>
            <a:off x="4705170" y="555066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ポイント</a:t>
            </a:r>
            <a:r>
              <a:rPr lang="zh-CN" altLang="en-US" sz="1400" dirty="0"/>
              <a:t>生成</a:t>
            </a:r>
          </a:p>
        </p:txBody>
      </p:sp>
      <p:sp>
        <p:nvSpPr>
          <p:cNvPr id="93" name="文本框 92">
            <a:extLst>
              <a:ext uri="{FF2B5EF4-FFF2-40B4-BE49-F238E27FC236}">
                <a16:creationId xmlns:a16="http://schemas.microsoft.com/office/drawing/2014/main" id="{FD68A7EE-96D7-69C8-9A27-AA0DB6F253D1}"/>
              </a:ext>
            </a:extLst>
          </p:cNvPr>
          <p:cNvSpPr txBox="1"/>
          <p:nvPr/>
        </p:nvSpPr>
        <p:spPr>
          <a:xfrm>
            <a:off x="5022854" y="3283137"/>
            <a:ext cx="892349" cy="307777"/>
          </a:xfrm>
          <a:prstGeom prst="rect">
            <a:avLst/>
          </a:prstGeom>
          <a:noFill/>
        </p:spPr>
        <p:txBody>
          <a:bodyPr wrap="square" rtlCol="0">
            <a:spAutoFit/>
          </a:bodyPr>
          <a:lstStyle/>
          <a:p>
            <a:r>
              <a:rPr lang="zh-CN" altLang="en-US" sz="1400" dirty="0"/>
              <a:t>消帐</a:t>
            </a:r>
          </a:p>
        </p:txBody>
      </p:sp>
      <p:sp>
        <p:nvSpPr>
          <p:cNvPr id="94" name="矩形: 圆角 93">
            <a:extLst>
              <a:ext uri="{FF2B5EF4-FFF2-40B4-BE49-F238E27FC236}">
                <a16:creationId xmlns:a16="http://schemas.microsoft.com/office/drawing/2014/main" id="{3A9D3976-D144-711D-B2EA-2077FA1F0527}"/>
              </a:ext>
            </a:extLst>
          </p:cNvPr>
          <p:cNvSpPr/>
          <p:nvPr/>
        </p:nvSpPr>
        <p:spPr>
          <a:xfrm>
            <a:off x="4697480" y="3597755"/>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月末控除</a:t>
            </a:r>
          </a:p>
        </p:txBody>
      </p:sp>
      <p:sp>
        <p:nvSpPr>
          <p:cNvPr id="95" name="矩形: 圆角 94">
            <a:extLst>
              <a:ext uri="{FF2B5EF4-FFF2-40B4-BE49-F238E27FC236}">
                <a16:creationId xmlns:a16="http://schemas.microsoft.com/office/drawing/2014/main" id="{E00A65B5-E813-C71F-8724-86B1D639D3D3}"/>
              </a:ext>
            </a:extLst>
          </p:cNvPr>
          <p:cNvSpPr/>
          <p:nvPr/>
        </p:nvSpPr>
        <p:spPr>
          <a:xfrm>
            <a:off x="4697480" y="4062280"/>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リチャージ</a:t>
            </a:r>
            <a:endParaRPr lang="zh-CN" altLang="en-US" sz="1400" dirty="0"/>
          </a:p>
        </p:txBody>
      </p:sp>
      <p:sp>
        <p:nvSpPr>
          <p:cNvPr id="96" name="矩形: 圆角 95">
            <a:extLst>
              <a:ext uri="{FF2B5EF4-FFF2-40B4-BE49-F238E27FC236}">
                <a16:creationId xmlns:a16="http://schemas.microsoft.com/office/drawing/2014/main" id="{808B470B-460F-8143-49E6-843E53420CC1}"/>
              </a:ext>
            </a:extLst>
          </p:cNvPr>
          <p:cNvSpPr/>
          <p:nvPr/>
        </p:nvSpPr>
        <p:spPr>
          <a:xfrm>
            <a:off x="4705170" y="4537195"/>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信用管理</a:t>
            </a:r>
          </a:p>
        </p:txBody>
      </p:sp>
      <p:sp>
        <p:nvSpPr>
          <p:cNvPr id="97" name="矩形: 圆角 96">
            <a:extLst>
              <a:ext uri="{FF2B5EF4-FFF2-40B4-BE49-F238E27FC236}">
                <a16:creationId xmlns:a16="http://schemas.microsoft.com/office/drawing/2014/main" id="{4193557D-22E8-986E-BCF9-D6C9E165C24D}"/>
              </a:ext>
            </a:extLst>
          </p:cNvPr>
          <p:cNvSpPr/>
          <p:nvPr/>
        </p:nvSpPr>
        <p:spPr>
          <a:xfrm>
            <a:off x="4708191" y="4965674"/>
            <a:ext cx="1303465" cy="532733"/>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銀行</a:t>
            </a:r>
            <a:r>
              <a:rPr lang="ja-JP" altLang="en-US" sz="1400" dirty="0"/>
              <a:t>のコレクション</a:t>
            </a:r>
            <a:endParaRPr lang="zh-CN" altLang="en-US" sz="1400" dirty="0"/>
          </a:p>
        </p:txBody>
      </p:sp>
      <p:sp>
        <p:nvSpPr>
          <p:cNvPr id="98" name="矩形: 圆角 97">
            <a:extLst>
              <a:ext uri="{FF2B5EF4-FFF2-40B4-BE49-F238E27FC236}">
                <a16:creationId xmlns:a16="http://schemas.microsoft.com/office/drawing/2014/main" id="{8C333D76-6536-8B08-DB15-50BAB1FA5C8B}"/>
              </a:ext>
            </a:extLst>
          </p:cNvPr>
          <p:cNvSpPr/>
          <p:nvPr/>
        </p:nvSpPr>
        <p:spPr>
          <a:xfrm>
            <a:off x="6481197" y="3295400"/>
            <a:ext cx="1919419" cy="26307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99" name="矩形: 圆角 98">
            <a:extLst>
              <a:ext uri="{FF2B5EF4-FFF2-40B4-BE49-F238E27FC236}">
                <a16:creationId xmlns:a16="http://schemas.microsoft.com/office/drawing/2014/main" id="{B3900ACD-3BB2-37AC-D65B-9FE06B92F930}"/>
              </a:ext>
            </a:extLst>
          </p:cNvPr>
          <p:cNvSpPr/>
          <p:nvPr/>
        </p:nvSpPr>
        <p:spPr>
          <a:xfrm>
            <a:off x="6821357" y="5433095"/>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請求書</a:t>
            </a:r>
            <a:r>
              <a:rPr lang="ja-JP" altLang="en-US" sz="1400" dirty="0"/>
              <a:t>の</a:t>
            </a:r>
            <a:r>
              <a:rPr lang="zh-CN" altLang="en-US" sz="1400" dirty="0"/>
              <a:t>生成</a:t>
            </a:r>
          </a:p>
        </p:txBody>
      </p:sp>
      <p:sp>
        <p:nvSpPr>
          <p:cNvPr id="100" name="文本框 99">
            <a:extLst>
              <a:ext uri="{FF2B5EF4-FFF2-40B4-BE49-F238E27FC236}">
                <a16:creationId xmlns:a16="http://schemas.microsoft.com/office/drawing/2014/main" id="{B5636B2F-83FA-697C-9698-4A54B8A71BB1}"/>
              </a:ext>
            </a:extLst>
          </p:cNvPr>
          <p:cNvSpPr txBox="1"/>
          <p:nvPr/>
        </p:nvSpPr>
        <p:spPr>
          <a:xfrm>
            <a:off x="7139041" y="3274430"/>
            <a:ext cx="892349" cy="307777"/>
          </a:xfrm>
          <a:prstGeom prst="rect">
            <a:avLst/>
          </a:prstGeom>
          <a:noFill/>
        </p:spPr>
        <p:txBody>
          <a:bodyPr wrap="square" rtlCol="0">
            <a:spAutoFit/>
          </a:bodyPr>
          <a:lstStyle/>
          <a:p>
            <a:r>
              <a:rPr lang="en-US" altLang="zh-CN" sz="1400" dirty="0"/>
              <a:t>billing</a:t>
            </a:r>
            <a:endParaRPr lang="zh-CN" altLang="en-US" sz="1400" dirty="0"/>
          </a:p>
        </p:txBody>
      </p:sp>
      <p:sp>
        <p:nvSpPr>
          <p:cNvPr id="101" name="矩形: 圆角 100">
            <a:extLst>
              <a:ext uri="{FF2B5EF4-FFF2-40B4-BE49-F238E27FC236}">
                <a16:creationId xmlns:a16="http://schemas.microsoft.com/office/drawing/2014/main" id="{B7E55B07-6B38-1C62-6240-547BC0F95A74}"/>
              </a:ext>
            </a:extLst>
          </p:cNvPr>
          <p:cNvSpPr/>
          <p:nvPr/>
        </p:nvSpPr>
        <p:spPr>
          <a:xfrm>
            <a:off x="6812648" y="358904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优惠处理</a:t>
            </a:r>
          </a:p>
        </p:txBody>
      </p:sp>
      <p:sp>
        <p:nvSpPr>
          <p:cNvPr id="102" name="矩形: 圆角 101">
            <a:extLst>
              <a:ext uri="{FF2B5EF4-FFF2-40B4-BE49-F238E27FC236}">
                <a16:creationId xmlns:a16="http://schemas.microsoft.com/office/drawing/2014/main" id="{49C019AA-FCEA-A352-2C17-A5B82F2FBC91}"/>
              </a:ext>
            </a:extLst>
          </p:cNvPr>
          <p:cNvSpPr/>
          <p:nvPr/>
        </p:nvSpPr>
        <p:spPr>
          <a:xfrm>
            <a:off x="6813667" y="4053573"/>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分账处理</a:t>
            </a:r>
          </a:p>
        </p:txBody>
      </p:sp>
      <p:sp>
        <p:nvSpPr>
          <p:cNvPr id="103" name="矩形: 圆角 102">
            <a:extLst>
              <a:ext uri="{FF2B5EF4-FFF2-40B4-BE49-F238E27FC236}">
                <a16:creationId xmlns:a16="http://schemas.microsoft.com/office/drawing/2014/main" id="{21397580-53A4-A9CA-C959-2D86879A6723}"/>
              </a:ext>
            </a:extLst>
          </p:cNvPr>
          <p:cNvSpPr/>
          <p:nvPr/>
        </p:nvSpPr>
        <p:spPr>
          <a:xfrm>
            <a:off x="6821357" y="4528488"/>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累积量处理</a:t>
            </a:r>
          </a:p>
        </p:txBody>
      </p:sp>
      <p:sp>
        <p:nvSpPr>
          <p:cNvPr id="104" name="矩形: 圆角 103">
            <a:extLst>
              <a:ext uri="{FF2B5EF4-FFF2-40B4-BE49-F238E27FC236}">
                <a16:creationId xmlns:a16="http://schemas.microsoft.com/office/drawing/2014/main" id="{099B7668-CA26-F627-FAE4-AB2CE2D365E2}"/>
              </a:ext>
            </a:extLst>
          </p:cNvPr>
          <p:cNvSpPr/>
          <p:nvPr/>
        </p:nvSpPr>
        <p:spPr>
          <a:xfrm>
            <a:off x="6824378" y="497953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实时信控</a:t>
            </a:r>
          </a:p>
        </p:txBody>
      </p:sp>
      <p:sp>
        <p:nvSpPr>
          <p:cNvPr id="105" name="矩形: 圆角 104">
            <a:extLst>
              <a:ext uri="{FF2B5EF4-FFF2-40B4-BE49-F238E27FC236}">
                <a16:creationId xmlns:a16="http://schemas.microsoft.com/office/drawing/2014/main" id="{11985902-0F88-7F98-FCAA-9A00E521593D}"/>
              </a:ext>
            </a:extLst>
          </p:cNvPr>
          <p:cNvSpPr/>
          <p:nvPr/>
        </p:nvSpPr>
        <p:spPr>
          <a:xfrm>
            <a:off x="8579972" y="3304110"/>
            <a:ext cx="1919419" cy="26307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06" name="矩形: 圆角 105">
            <a:extLst>
              <a:ext uri="{FF2B5EF4-FFF2-40B4-BE49-F238E27FC236}">
                <a16:creationId xmlns:a16="http://schemas.microsoft.com/office/drawing/2014/main" id="{105B74C5-593D-0FF3-522B-5E2A68FC1FC5}"/>
              </a:ext>
            </a:extLst>
          </p:cNvPr>
          <p:cNvSpPr/>
          <p:nvPr/>
        </p:nvSpPr>
        <p:spPr>
          <a:xfrm>
            <a:off x="8920132" y="5441805"/>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チェック</a:t>
            </a:r>
            <a:endParaRPr lang="zh-CN" altLang="en-US" sz="1400" dirty="0"/>
          </a:p>
        </p:txBody>
      </p:sp>
      <p:sp>
        <p:nvSpPr>
          <p:cNvPr id="107" name="文本框 106">
            <a:extLst>
              <a:ext uri="{FF2B5EF4-FFF2-40B4-BE49-F238E27FC236}">
                <a16:creationId xmlns:a16="http://schemas.microsoft.com/office/drawing/2014/main" id="{4D841304-D336-D9BE-F10F-CA8BF350DE00}"/>
              </a:ext>
            </a:extLst>
          </p:cNvPr>
          <p:cNvSpPr txBox="1"/>
          <p:nvPr/>
        </p:nvSpPr>
        <p:spPr>
          <a:xfrm>
            <a:off x="8967080" y="3304912"/>
            <a:ext cx="1250173" cy="307777"/>
          </a:xfrm>
          <a:prstGeom prst="rect">
            <a:avLst/>
          </a:prstGeom>
          <a:noFill/>
        </p:spPr>
        <p:txBody>
          <a:bodyPr wrap="square" rtlCol="0">
            <a:spAutoFit/>
          </a:bodyPr>
          <a:lstStyle/>
          <a:p>
            <a:r>
              <a:rPr lang="zh-CN" altLang="en-US" sz="1400" dirty="0"/>
              <a:t>料金</a:t>
            </a:r>
            <a:r>
              <a:rPr lang="ja-JP" altLang="en-US" sz="1400" dirty="0"/>
              <a:t>を</a:t>
            </a:r>
            <a:r>
              <a:rPr lang="zh-CN" altLang="en-US" sz="1400" dirty="0"/>
              <a:t>計算</a:t>
            </a:r>
          </a:p>
        </p:txBody>
      </p:sp>
      <p:sp>
        <p:nvSpPr>
          <p:cNvPr id="108" name="矩形: 圆角 107">
            <a:extLst>
              <a:ext uri="{FF2B5EF4-FFF2-40B4-BE49-F238E27FC236}">
                <a16:creationId xmlns:a16="http://schemas.microsoft.com/office/drawing/2014/main" id="{5C293FD2-ED34-03AA-8CBD-4FB79134E125}"/>
              </a:ext>
            </a:extLst>
          </p:cNvPr>
          <p:cNvSpPr/>
          <p:nvPr/>
        </p:nvSpPr>
        <p:spPr>
          <a:xfrm>
            <a:off x="8911423" y="359775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データ</a:t>
            </a:r>
            <a:r>
              <a:rPr lang="zh-CN" altLang="en-US" sz="1400" dirty="0"/>
              <a:t>収集</a:t>
            </a:r>
          </a:p>
        </p:txBody>
      </p:sp>
      <p:sp>
        <p:nvSpPr>
          <p:cNvPr id="109" name="矩形: 圆角 108">
            <a:extLst>
              <a:ext uri="{FF2B5EF4-FFF2-40B4-BE49-F238E27FC236}">
                <a16:creationId xmlns:a16="http://schemas.microsoft.com/office/drawing/2014/main" id="{657B6C17-C631-F715-D30B-0FBD54FDCB12}"/>
              </a:ext>
            </a:extLst>
          </p:cNvPr>
          <p:cNvSpPr/>
          <p:nvPr/>
        </p:nvSpPr>
        <p:spPr>
          <a:xfrm>
            <a:off x="8912442" y="4062283"/>
            <a:ext cx="1517039"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請求書</a:t>
            </a:r>
            <a:r>
              <a:rPr lang="ja-JP" altLang="en-US" sz="1400" dirty="0"/>
              <a:t>の</a:t>
            </a:r>
            <a:r>
              <a:rPr lang="zh-CN" altLang="en-US" sz="1400" dirty="0"/>
              <a:t>前処理</a:t>
            </a:r>
          </a:p>
        </p:txBody>
      </p:sp>
      <p:sp>
        <p:nvSpPr>
          <p:cNvPr id="110" name="矩形: 圆角 109">
            <a:extLst>
              <a:ext uri="{FF2B5EF4-FFF2-40B4-BE49-F238E27FC236}">
                <a16:creationId xmlns:a16="http://schemas.microsoft.com/office/drawing/2014/main" id="{4E24D046-76DE-D5E3-EBD6-B737FFC5A48F}"/>
              </a:ext>
            </a:extLst>
          </p:cNvPr>
          <p:cNvSpPr/>
          <p:nvPr/>
        </p:nvSpPr>
        <p:spPr>
          <a:xfrm>
            <a:off x="8920132" y="4537198"/>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減算処理</a:t>
            </a:r>
          </a:p>
        </p:txBody>
      </p:sp>
      <p:sp>
        <p:nvSpPr>
          <p:cNvPr id="111" name="矩形: 圆角 110">
            <a:extLst>
              <a:ext uri="{FF2B5EF4-FFF2-40B4-BE49-F238E27FC236}">
                <a16:creationId xmlns:a16="http://schemas.microsoft.com/office/drawing/2014/main" id="{4A1BB1B1-B163-EC24-456F-EFD8D3EE336F}"/>
              </a:ext>
            </a:extLst>
          </p:cNvPr>
          <p:cNvSpPr/>
          <p:nvPr/>
        </p:nvSpPr>
        <p:spPr>
          <a:xfrm>
            <a:off x="8923153" y="498824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バッチ</a:t>
            </a:r>
            <a:r>
              <a:rPr lang="zh-CN" altLang="en-US" sz="1400" dirty="0"/>
              <a:t>価格</a:t>
            </a:r>
          </a:p>
        </p:txBody>
      </p:sp>
      <p:sp>
        <p:nvSpPr>
          <p:cNvPr id="113" name="文本框 112">
            <a:extLst>
              <a:ext uri="{FF2B5EF4-FFF2-40B4-BE49-F238E27FC236}">
                <a16:creationId xmlns:a16="http://schemas.microsoft.com/office/drawing/2014/main" id="{D5F97A64-51C7-B23E-82BE-B0988B52E129}"/>
              </a:ext>
            </a:extLst>
          </p:cNvPr>
          <p:cNvSpPr txBox="1"/>
          <p:nvPr/>
        </p:nvSpPr>
        <p:spPr>
          <a:xfrm>
            <a:off x="2025745" y="172781"/>
            <a:ext cx="8140510" cy="1200329"/>
          </a:xfrm>
          <a:prstGeom prst="rect">
            <a:avLst/>
          </a:prstGeom>
          <a:noFill/>
        </p:spPr>
        <p:txBody>
          <a:bodyPr wrap="square">
            <a:spAutoFit/>
          </a:bodyPr>
          <a:lstStyle/>
          <a:p>
            <a:pPr algn="ctr"/>
            <a:r>
              <a:rPr lang="zh-CN" altLang="en-US" sz="3600" b="1" dirty="0">
                <a:solidFill>
                  <a:schemeClr val="tx1">
                    <a:lumMod val="85000"/>
                    <a:lumOff val="15000"/>
                  </a:schemeClr>
                </a:solidFill>
                <a:latin typeface="方正硬笔楷书繁体" panose="03000509000000000000"/>
                <a:ea typeface="方正硬笔楷书繁体" panose="03000509000000000000"/>
              </a:rPr>
              <a:t>北京電信</a:t>
            </a:r>
            <a:r>
              <a:rPr lang="ja-JP" altLang="en-US" sz="3600" b="1" dirty="0">
                <a:solidFill>
                  <a:schemeClr val="tx1">
                    <a:lumMod val="85000"/>
                    <a:lumOff val="15000"/>
                  </a:schemeClr>
                </a:solidFill>
                <a:latin typeface="方正硬笔楷书繁体" panose="03000509000000000000"/>
                <a:ea typeface="方正硬笔楷书繁体" panose="03000509000000000000"/>
              </a:rPr>
              <a:t>ビジネスサポートシステム </a:t>
            </a:r>
            <a:r>
              <a:rPr lang="en-US" altLang="ja-JP" sz="3600" b="1" dirty="0">
                <a:solidFill>
                  <a:schemeClr val="tx1">
                    <a:lumMod val="85000"/>
                    <a:lumOff val="15000"/>
                  </a:schemeClr>
                </a:solidFill>
                <a:latin typeface="方正硬笔楷书繁体" panose="03000509000000000000"/>
                <a:ea typeface="方正硬笔楷书繁体" panose="03000509000000000000"/>
              </a:rPr>
              <a:t>(</a:t>
            </a:r>
            <a:r>
              <a:rPr lang="en-US" altLang="zh-CN" sz="3600" b="1" dirty="0">
                <a:solidFill>
                  <a:schemeClr val="tx1">
                    <a:lumMod val="85000"/>
                    <a:lumOff val="15000"/>
                  </a:schemeClr>
                </a:solidFill>
                <a:latin typeface="方正硬笔楷书繁体" panose="03000509000000000000"/>
                <a:ea typeface="方正硬笔楷书繁体" panose="03000509000000000000"/>
              </a:rPr>
              <a:t>BSS)</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sp>
        <p:nvSpPr>
          <p:cNvPr id="114" name="文本框 113">
            <a:extLst>
              <a:ext uri="{FF2B5EF4-FFF2-40B4-BE49-F238E27FC236}">
                <a16:creationId xmlns:a16="http://schemas.microsoft.com/office/drawing/2014/main" id="{5B6104B7-D55B-880C-2B37-2AC066CDE0B1}"/>
              </a:ext>
            </a:extLst>
          </p:cNvPr>
          <p:cNvSpPr txBox="1"/>
          <p:nvPr/>
        </p:nvSpPr>
        <p:spPr>
          <a:xfrm>
            <a:off x="1637186" y="4314499"/>
            <a:ext cx="648209" cy="338554"/>
          </a:xfrm>
          <a:prstGeom prst="rect">
            <a:avLst/>
          </a:prstGeom>
          <a:noFill/>
        </p:spPr>
        <p:txBody>
          <a:bodyPr wrap="square" rtlCol="0">
            <a:spAutoFit/>
          </a:bodyPr>
          <a:lstStyle/>
          <a:p>
            <a:r>
              <a:rPr lang="en-US" altLang="ja-JP" sz="1600" b="1" dirty="0">
                <a:solidFill>
                  <a:schemeClr val="tx1">
                    <a:lumMod val="85000"/>
                    <a:lumOff val="15000"/>
                  </a:schemeClr>
                </a:solidFill>
                <a:latin typeface="方正硬笔楷书繁体" panose="03000509000000000000"/>
                <a:ea typeface="方正硬笔楷书繁体" panose="03000509000000000000"/>
              </a:rPr>
              <a:t>BSS</a:t>
            </a:r>
          </a:p>
        </p:txBody>
      </p:sp>
      <p:sp>
        <p:nvSpPr>
          <p:cNvPr id="115" name="文本框 114">
            <a:extLst>
              <a:ext uri="{FF2B5EF4-FFF2-40B4-BE49-F238E27FC236}">
                <a16:creationId xmlns:a16="http://schemas.microsoft.com/office/drawing/2014/main" id="{D23CEF8E-C878-46AB-FE67-5E42DCE25D26}"/>
              </a:ext>
            </a:extLst>
          </p:cNvPr>
          <p:cNvSpPr txBox="1"/>
          <p:nvPr/>
        </p:nvSpPr>
        <p:spPr>
          <a:xfrm>
            <a:off x="1550129" y="2508207"/>
            <a:ext cx="1563186" cy="553998"/>
          </a:xfrm>
          <a:prstGeom prst="rect">
            <a:avLst/>
          </a:prstGeom>
          <a:noFill/>
        </p:spPr>
        <p:txBody>
          <a:bodyPr wrap="square" rtlCol="0">
            <a:spAutoFit/>
          </a:bodyPr>
          <a:lstStyle/>
          <a:p>
            <a:r>
              <a:rPr lang="ja-JP" altLang="en-US" sz="1500" b="1" dirty="0">
                <a:latin typeface="方正硬笔楷书繁体"/>
              </a:rPr>
              <a:t>アプリケーションアクセス</a:t>
            </a:r>
            <a:endParaRPr lang="zh-CN" altLang="en-US" sz="1500" b="1" dirty="0">
              <a:latin typeface="方正硬笔楷书繁体"/>
            </a:endParaRPr>
          </a:p>
        </p:txBody>
      </p:sp>
      <p:sp>
        <p:nvSpPr>
          <p:cNvPr id="117" name="矩形: 圆角 116">
            <a:extLst>
              <a:ext uri="{FF2B5EF4-FFF2-40B4-BE49-F238E27FC236}">
                <a16:creationId xmlns:a16="http://schemas.microsoft.com/office/drawing/2014/main" id="{EFFC9FE5-D5A4-8805-6E5A-4AEF2122BCD2}"/>
              </a:ext>
            </a:extLst>
          </p:cNvPr>
          <p:cNvSpPr/>
          <p:nvPr/>
        </p:nvSpPr>
        <p:spPr>
          <a:xfrm>
            <a:off x="6934523" y="2635797"/>
            <a:ext cx="1645449"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微信</a:t>
            </a:r>
            <a:r>
              <a:rPr lang="en-US" altLang="zh-CN" sz="1400" dirty="0"/>
              <a:t>/</a:t>
            </a:r>
            <a:r>
              <a:rPr lang="zh-CN" altLang="en-US" sz="1400" dirty="0"/>
              <a:t>小程序</a:t>
            </a:r>
          </a:p>
        </p:txBody>
      </p:sp>
      <p:sp>
        <p:nvSpPr>
          <p:cNvPr id="118" name="矩形: 圆角 117">
            <a:extLst>
              <a:ext uri="{FF2B5EF4-FFF2-40B4-BE49-F238E27FC236}">
                <a16:creationId xmlns:a16="http://schemas.microsoft.com/office/drawing/2014/main" id="{3779849E-F9A0-4E66-2366-146B7E04648F}"/>
              </a:ext>
            </a:extLst>
          </p:cNvPr>
          <p:cNvSpPr/>
          <p:nvPr/>
        </p:nvSpPr>
        <p:spPr>
          <a:xfrm>
            <a:off x="4922772" y="2638162"/>
            <a:ext cx="1645449" cy="34116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客服中心</a:t>
            </a:r>
          </a:p>
        </p:txBody>
      </p:sp>
      <p:pic>
        <p:nvPicPr>
          <p:cNvPr id="122" name="Picture 2" descr="E:\水墨图表素材\22.png">
            <a:extLst>
              <a:ext uri="{FF2B5EF4-FFF2-40B4-BE49-F238E27FC236}">
                <a16:creationId xmlns:a16="http://schemas.microsoft.com/office/drawing/2014/main" id="{0DD6B8A7-7C20-5735-B987-28D67C400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501" y="1137755"/>
            <a:ext cx="7318772" cy="1442047"/>
          </a:xfrm>
          <a:prstGeom prst="rect">
            <a:avLst/>
          </a:prstGeom>
          <a:noFill/>
          <a:extLst>
            <a:ext uri="{909E8E84-426E-40DD-AFC4-6F175D3DCCD1}">
              <a14:hiddenFill xmlns:a14="http://schemas.microsoft.com/office/drawing/2010/main">
                <a:solidFill>
                  <a:srgbClr val="FFFFFF"/>
                </a:solidFill>
              </a14:hiddenFill>
            </a:ext>
          </a:extLst>
        </p:spPr>
      </p:pic>
      <p:sp>
        <p:nvSpPr>
          <p:cNvPr id="123" name="Text Box 9">
            <a:extLst>
              <a:ext uri="{FF2B5EF4-FFF2-40B4-BE49-F238E27FC236}">
                <a16:creationId xmlns:a16="http://schemas.microsoft.com/office/drawing/2014/main" id="{9789A5FC-2D67-BDC1-DB61-F9B14AF737FA}"/>
              </a:ext>
            </a:extLst>
          </p:cNvPr>
          <p:cNvSpPr txBox="1">
            <a:spLocks noChangeArrowheads="1"/>
          </p:cNvSpPr>
          <p:nvPr/>
        </p:nvSpPr>
        <p:spPr bwMode="auto">
          <a:xfrm>
            <a:off x="2195643" y="1615288"/>
            <a:ext cx="399832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zh-CN" altLang="en-US" sz="2200" dirty="0">
                <a:solidFill>
                  <a:schemeClr val="bg1"/>
                </a:solidFill>
                <a:ea typeface="微软雅黑" panose="020B0503020204020204" pitchFamily="34" charset="-122"/>
              </a:rPr>
              <a:t>機能</a:t>
            </a:r>
            <a:r>
              <a:rPr lang="ja-JP" altLang="en-US" sz="2200" dirty="0">
                <a:solidFill>
                  <a:schemeClr val="bg1"/>
                </a:solidFill>
                <a:ea typeface="微软雅黑" panose="020B0503020204020204" pitchFamily="34" charset="-122"/>
              </a:rPr>
              <a:t>アーキテクチャの</a:t>
            </a:r>
            <a:r>
              <a:rPr lang="zh-CN" altLang="en-US" sz="2200" dirty="0">
                <a:solidFill>
                  <a:schemeClr val="bg1"/>
                </a:solidFill>
                <a:ea typeface="微软雅黑" panose="020B0503020204020204" pitchFamily="34" charset="-122"/>
              </a:rPr>
              <a:t>概要</a:t>
            </a:r>
          </a:p>
        </p:txBody>
      </p:sp>
      <p:sp>
        <p:nvSpPr>
          <p:cNvPr id="125" name="矩形: 圆角 124">
            <a:extLst>
              <a:ext uri="{FF2B5EF4-FFF2-40B4-BE49-F238E27FC236}">
                <a16:creationId xmlns:a16="http://schemas.microsoft.com/office/drawing/2014/main" id="{28B9D02B-B542-52A1-4D3D-F8942E30B26C}"/>
              </a:ext>
            </a:extLst>
          </p:cNvPr>
          <p:cNvSpPr/>
          <p:nvPr/>
        </p:nvSpPr>
        <p:spPr>
          <a:xfrm>
            <a:off x="8949210" y="2636695"/>
            <a:ext cx="1483208"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代理商</a:t>
            </a:r>
          </a:p>
        </p:txBody>
      </p:sp>
      <p:sp>
        <p:nvSpPr>
          <p:cNvPr id="126" name="矩形: 圆角 125">
            <a:extLst>
              <a:ext uri="{FF2B5EF4-FFF2-40B4-BE49-F238E27FC236}">
                <a16:creationId xmlns:a16="http://schemas.microsoft.com/office/drawing/2014/main" id="{8C3482F2-ED64-97D3-3E29-75B66164DC7F}"/>
              </a:ext>
            </a:extLst>
          </p:cNvPr>
          <p:cNvSpPr/>
          <p:nvPr/>
        </p:nvSpPr>
        <p:spPr>
          <a:xfrm>
            <a:off x="2587566" y="360178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客户关系</a:t>
            </a:r>
          </a:p>
        </p:txBody>
      </p:sp>
      <p:sp>
        <p:nvSpPr>
          <p:cNvPr id="127" name="矩形: 圆角 126">
            <a:extLst>
              <a:ext uri="{FF2B5EF4-FFF2-40B4-BE49-F238E27FC236}">
                <a16:creationId xmlns:a16="http://schemas.microsoft.com/office/drawing/2014/main" id="{3405454B-C851-D155-ACB2-F1838896A924}"/>
              </a:ext>
            </a:extLst>
          </p:cNvPr>
          <p:cNvSpPr/>
          <p:nvPr/>
        </p:nvSpPr>
        <p:spPr>
          <a:xfrm>
            <a:off x="2588585" y="4066309"/>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订单管理</a:t>
            </a:r>
          </a:p>
        </p:txBody>
      </p:sp>
      <p:sp>
        <p:nvSpPr>
          <p:cNvPr id="128" name="矩形: 圆角 127">
            <a:extLst>
              <a:ext uri="{FF2B5EF4-FFF2-40B4-BE49-F238E27FC236}">
                <a16:creationId xmlns:a16="http://schemas.microsoft.com/office/drawing/2014/main" id="{48340AF1-4712-9E39-BB99-56B7C0F6FFB0}"/>
              </a:ext>
            </a:extLst>
          </p:cNvPr>
          <p:cNvSpPr/>
          <p:nvPr/>
        </p:nvSpPr>
        <p:spPr>
          <a:xfrm>
            <a:off x="2596275" y="4541224"/>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资源管理</a:t>
            </a:r>
          </a:p>
        </p:txBody>
      </p:sp>
      <p:sp>
        <p:nvSpPr>
          <p:cNvPr id="129" name="矩形: 圆角 128">
            <a:extLst>
              <a:ext uri="{FF2B5EF4-FFF2-40B4-BE49-F238E27FC236}">
                <a16:creationId xmlns:a16="http://schemas.microsoft.com/office/drawing/2014/main" id="{B3F6BD05-2434-57EA-1E6F-23408732F29A}"/>
              </a:ext>
            </a:extLst>
          </p:cNvPr>
          <p:cNvSpPr/>
          <p:nvPr/>
        </p:nvSpPr>
        <p:spPr>
          <a:xfrm>
            <a:off x="2599296" y="499227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销售管理</a:t>
            </a:r>
          </a:p>
        </p:txBody>
      </p:sp>
      <p:sp>
        <p:nvSpPr>
          <p:cNvPr id="130" name="矩形: 圆角 129">
            <a:extLst>
              <a:ext uri="{FF2B5EF4-FFF2-40B4-BE49-F238E27FC236}">
                <a16:creationId xmlns:a16="http://schemas.microsoft.com/office/drawing/2014/main" id="{398F731C-160C-9599-EAC3-AE001EB9265A}"/>
              </a:ext>
            </a:extLst>
          </p:cNvPr>
          <p:cNvSpPr/>
          <p:nvPr/>
        </p:nvSpPr>
        <p:spPr>
          <a:xfrm>
            <a:off x="6937460" y="2635465"/>
            <a:ext cx="1645449"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微信</a:t>
            </a:r>
            <a:r>
              <a:rPr lang="en-US" altLang="zh-CN" sz="1400" dirty="0"/>
              <a:t>/</a:t>
            </a:r>
            <a:r>
              <a:rPr lang="zh-CN" altLang="en-US" sz="1400" dirty="0"/>
              <a:t>小程序</a:t>
            </a:r>
          </a:p>
        </p:txBody>
      </p:sp>
      <p:sp>
        <p:nvSpPr>
          <p:cNvPr id="131" name="矩形: 圆角 130">
            <a:extLst>
              <a:ext uri="{FF2B5EF4-FFF2-40B4-BE49-F238E27FC236}">
                <a16:creationId xmlns:a16="http://schemas.microsoft.com/office/drawing/2014/main" id="{E34EDF82-9222-8BF7-8263-2F5FE7FE18F8}"/>
              </a:ext>
            </a:extLst>
          </p:cNvPr>
          <p:cNvSpPr/>
          <p:nvPr/>
        </p:nvSpPr>
        <p:spPr>
          <a:xfrm>
            <a:off x="4925709" y="2637830"/>
            <a:ext cx="1645449" cy="34116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客服中心</a:t>
            </a:r>
          </a:p>
        </p:txBody>
      </p:sp>
      <p:sp>
        <p:nvSpPr>
          <p:cNvPr id="133" name="矩形: 圆角 132">
            <a:extLst>
              <a:ext uri="{FF2B5EF4-FFF2-40B4-BE49-F238E27FC236}">
                <a16:creationId xmlns:a16="http://schemas.microsoft.com/office/drawing/2014/main" id="{448B8245-F22C-EC41-9410-821C8432EC5D}"/>
              </a:ext>
            </a:extLst>
          </p:cNvPr>
          <p:cNvSpPr/>
          <p:nvPr/>
        </p:nvSpPr>
        <p:spPr>
          <a:xfrm>
            <a:off x="2593338" y="5444473"/>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产品开发</a:t>
            </a:r>
          </a:p>
        </p:txBody>
      </p:sp>
      <p:sp>
        <p:nvSpPr>
          <p:cNvPr id="134" name="矩形: 圆角 133">
            <a:extLst>
              <a:ext uri="{FF2B5EF4-FFF2-40B4-BE49-F238E27FC236}">
                <a16:creationId xmlns:a16="http://schemas.microsoft.com/office/drawing/2014/main" id="{2D2D2A93-9352-7DD9-C07D-3BF9375F37E6}"/>
              </a:ext>
            </a:extLst>
          </p:cNvPr>
          <p:cNvSpPr/>
          <p:nvPr/>
        </p:nvSpPr>
        <p:spPr>
          <a:xfrm>
            <a:off x="8949210" y="2635005"/>
            <a:ext cx="1483208"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代理商</a:t>
            </a:r>
          </a:p>
        </p:txBody>
      </p:sp>
      <p:sp>
        <p:nvSpPr>
          <p:cNvPr id="135" name="矩形: 圆角 134">
            <a:extLst>
              <a:ext uri="{FF2B5EF4-FFF2-40B4-BE49-F238E27FC236}">
                <a16:creationId xmlns:a16="http://schemas.microsoft.com/office/drawing/2014/main" id="{32F7CDAF-078B-781B-850F-BBA33FFAF9B8}"/>
              </a:ext>
            </a:extLst>
          </p:cNvPr>
          <p:cNvSpPr/>
          <p:nvPr/>
        </p:nvSpPr>
        <p:spPr>
          <a:xfrm>
            <a:off x="2587566" y="360009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客户关系</a:t>
            </a:r>
          </a:p>
        </p:txBody>
      </p:sp>
      <p:sp>
        <p:nvSpPr>
          <p:cNvPr id="136" name="矩形: 圆角 135">
            <a:extLst>
              <a:ext uri="{FF2B5EF4-FFF2-40B4-BE49-F238E27FC236}">
                <a16:creationId xmlns:a16="http://schemas.microsoft.com/office/drawing/2014/main" id="{F6BB4BD0-12F6-C5B1-EA56-0CE6A1F6FED6}"/>
              </a:ext>
            </a:extLst>
          </p:cNvPr>
          <p:cNvSpPr/>
          <p:nvPr/>
        </p:nvSpPr>
        <p:spPr>
          <a:xfrm>
            <a:off x="2588585" y="4064619"/>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订单管理</a:t>
            </a:r>
          </a:p>
        </p:txBody>
      </p:sp>
      <p:sp>
        <p:nvSpPr>
          <p:cNvPr id="137" name="矩形: 圆角 136">
            <a:extLst>
              <a:ext uri="{FF2B5EF4-FFF2-40B4-BE49-F238E27FC236}">
                <a16:creationId xmlns:a16="http://schemas.microsoft.com/office/drawing/2014/main" id="{16C41BC2-A589-7FC4-3F54-2B4B73D6FBE4}"/>
              </a:ext>
            </a:extLst>
          </p:cNvPr>
          <p:cNvSpPr/>
          <p:nvPr/>
        </p:nvSpPr>
        <p:spPr>
          <a:xfrm>
            <a:off x="2596275" y="4539534"/>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资源管理</a:t>
            </a:r>
          </a:p>
        </p:txBody>
      </p:sp>
      <p:sp>
        <p:nvSpPr>
          <p:cNvPr id="138" name="矩形: 圆角 137">
            <a:extLst>
              <a:ext uri="{FF2B5EF4-FFF2-40B4-BE49-F238E27FC236}">
                <a16:creationId xmlns:a16="http://schemas.microsoft.com/office/drawing/2014/main" id="{841C6D0D-9E32-5CBD-9467-75DF9A11AE99}"/>
              </a:ext>
            </a:extLst>
          </p:cNvPr>
          <p:cNvSpPr/>
          <p:nvPr/>
        </p:nvSpPr>
        <p:spPr>
          <a:xfrm>
            <a:off x="2599296" y="499058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销售管理</a:t>
            </a:r>
          </a:p>
        </p:txBody>
      </p:sp>
      <p:sp>
        <p:nvSpPr>
          <p:cNvPr id="139" name="矩形: 圆角 138">
            <a:extLst>
              <a:ext uri="{FF2B5EF4-FFF2-40B4-BE49-F238E27FC236}">
                <a16:creationId xmlns:a16="http://schemas.microsoft.com/office/drawing/2014/main" id="{3B390542-3304-45F0-E761-8D3A87792B5E}"/>
              </a:ext>
            </a:extLst>
          </p:cNvPr>
          <p:cNvSpPr/>
          <p:nvPr/>
        </p:nvSpPr>
        <p:spPr>
          <a:xfrm>
            <a:off x="6937460" y="2633775"/>
            <a:ext cx="1645449"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微信</a:t>
            </a:r>
            <a:r>
              <a:rPr lang="en-US" altLang="zh-CN" sz="1400" dirty="0"/>
              <a:t>/</a:t>
            </a:r>
            <a:r>
              <a:rPr lang="zh-CN" altLang="en-US" sz="1400" dirty="0"/>
              <a:t>小程序</a:t>
            </a:r>
          </a:p>
        </p:txBody>
      </p:sp>
      <p:sp>
        <p:nvSpPr>
          <p:cNvPr id="140" name="矩形: 圆角 139">
            <a:extLst>
              <a:ext uri="{FF2B5EF4-FFF2-40B4-BE49-F238E27FC236}">
                <a16:creationId xmlns:a16="http://schemas.microsoft.com/office/drawing/2014/main" id="{F03DE5E3-9DAD-CE7B-12E0-EF0928CDCC4E}"/>
              </a:ext>
            </a:extLst>
          </p:cNvPr>
          <p:cNvSpPr/>
          <p:nvPr/>
        </p:nvSpPr>
        <p:spPr>
          <a:xfrm>
            <a:off x="4925709" y="2636140"/>
            <a:ext cx="1645449" cy="34116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客服中心</a:t>
            </a:r>
          </a:p>
        </p:txBody>
      </p:sp>
      <p:sp>
        <p:nvSpPr>
          <p:cNvPr id="142" name="矩形: 圆角 141">
            <a:extLst>
              <a:ext uri="{FF2B5EF4-FFF2-40B4-BE49-F238E27FC236}">
                <a16:creationId xmlns:a16="http://schemas.microsoft.com/office/drawing/2014/main" id="{19C103D5-0C50-46B3-3588-79A743F3D6B7}"/>
              </a:ext>
            </a:extLst>
          </p:cNvPr>
          <p:cNvSpPr/>
          <p:nvPr/>
        </p:nvSpPr>
        <p:spPr>
          <a:xfrm>
            <a:off x="6811629" y="358904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优惠处理</a:t>
            </a:r>
          </a:p>
        </p:txBody>
      </p:sp>
      <p:sp>
        <p:nvSpPr>
          <p:cNvPr id="143" name="矩形: 圆角 142">
            <a:extLst>
              <a:ext uri="{FF2B5EF4-FFF2-40B4-BE49-F238E27FC236}">
                <a16:creationId xmlns:a16="http://schemas.microsoft.com/office/drawing/2014/main" id="{71423CC3-A300-B256-0612-F126FB510836}"/>
              </a:ext>
            </a:extLst>
          </p:cNvPr>
          <p:cNvSpPr/>
          <p:nvPr/>
        </p:nvSpPr>
        <p:spPr>
          <a:xfrm>
            <a:off x="6812648" y="4053573"/>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分账处理</a:t>
            </a:r>
          </a:p>
        </p:txBody>
      </p:sp>
      <p:sp>
        <p:nvSpPr>
          <p:cNvPr id="144" name="矩形: 圆角 143">
            <a:extLst>
              <a:ext uri="{FF2B5EF4-FFF2-40B4-BE49-F238E27FC236}">
                <a16:creationId xmlns:a16="http://schemas.microsoft.com/office/drawing/2014/main" id="{230A9B68-5755-DB96-6A79-F3FD0A3D1B46}"/>
              </a:ext>
            </a:extLst>
          </p:cNvPr>
          <p:cNvSpPr/>
          <p:nvPr/>
        </p:nvSpPr>
        <p:spPr>
          <a:xfrm>
            <a:off x="2592319" y="5444473"/>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产品开发</a:t>
            </a:r>
          </a:p>
        </p:txBody>
      </p:sp>
      <p:sp>
        <p:nvSpPr>
          <p:cNvPr id="145" name="矩形: 圆角 144">
            <a:extLst>
              <a:ext uri="{FF2B5EF4-FFF2-40B4-BE49-F238E27FC236}">
                <a16:creationId xmlns:a16="http://schemas.microsoft.com/office/drawing/2014/main" id="{CB77F134-279E-95AB-F124-56451EF04597}"/>
              </a:ext>
            </a:extLst>
          </p:cNvPr>
          <p:cNvSpPr/>
          <p:nvPr/>
        </p:nvSpPr>
        <p:spPr>
          <a:xfrm>
            <a:off x="8948191" y="2635005"/>
            <a:ext cx="1483208"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代理商</a:t>
            </a:r>
          </a:p>
        </p:txBody>
      </p:sp>
      <p:sp>
        <p:nvSpPr>
          <p:cNvPr id="146" name="矩形: 圆角 145">
            <a:extLst>
              <a:ext uri="{FF2B5EF4-FFF2-40B4-BE49-F238E27FC236}">
                <a16:creationId xmlns:a16="http://schemas.microsoft.com/office/drawing/2014/main" id="{109BCA75-DF48-5E15-4A57-E2FF027069F8}"/>
              </a:ext>
            </a:extLst>
          </p:cNvPr>
          <p:cNvSpPr/>
          <p:nvPr/>
        </p:nvSpPr>
        <p:spPr>
          <a:xfrm>
            <a:off x="2586547" y="360009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客户关系</a:t>
            </a:r>
          </a:p>
        </p:txBody>
      </p:sp>
      <p:sp>
        <p:nvSpPr>
          <p:cNvPr id="147" name="矩形: 圆角 146">
            <a:extLst>
              <a:ext uri="{FF2B5EF4-FFF2-40B4-BE49-F238E27FC236}">
                <a16:creationId xmlns:a16="http://schemas.microsoft.com/office/drawing/2014/main" id="{EB6F118B-1369-A0D9-0C34-B7AB91FC45DB}"/>
              </a:ext>
            </a:extLst>
          </p:cNvPr>
          <p:cNvSpPr/>
          <p:nvPr/>
        </p:nvSpPr>
        <p:spPr>
          <a:xfrm>
            <a:off x="2587566" y="4064619"/>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订单管理</a:t>
            </a:r>
          </a:p>
        </p:txBody>
      </p:sp>
      <p:sp>
        <p:nvSpPr>
          <p:cNvPr id="148" name="矩形: 圆角 147">
            <a:extLst>
              <a:ext uri="{FF2B5EF4-FFF2-40B4-BE49-F238E27FC236}">
                <a16:creationId xmlns:a16="http://schemas.microsoft.com/office/drawing/2014/main" id="{A08A4334-F808-5E1C-0101-65CDBB77C226}"/>
              </a:ext>
            </a:extLst>
          </p:cNvPr>
          <p:cNvSpPr/>
          <p:nvPr/>
        </p:nvSpPr>
        <p:spPr>
          <a:xfrm>
            <a:off x="2595256" y="4539534"/>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资源管理</a:t>
            </a:r>
          </a:p>
        </p:txBody>
      </p:sp>
      <p:sp>
        <p:nvSpPr>
          <p:cNvPr id="149" name="矩形: 圆角 148">
            <a:extLst>
              <a:ext uri="{FF2B5EF4-FFF2-40B4-BE49-F238E27FC236}">
                <a16:creationId xmlns:a16="http://schemas.microsoft.com/office/drawing/2014/main" id="{0059E9AB-006E-20EB-D17B-96E2EF3BFF9A}"/>
              </a:ext>
            </a:extLst>
          </p:cNvPr>
          <p:cNvSpPr/>
          <p:nvPr/>
        </p:nvSpPr>
        <p:spPr>
          <a:xfrm>
            <a:off x="2598277" y="499058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销售管理</a:t>
            </a:r>
          </a:p>
        </p:txBody>
      </p:sp>
      <p:sp>
        <p:nvSpPr>
          <p:cNvPr id="150" name="矩形: 圆角 149">
            <a:extLst>
              <a:ext uri="{FF2B5EF4-FFF2-40B4-BE49-F238E27FC236}">
                <a16:creationId xmlns:a16="http://schemas.microsoft.com/office/drawing/2014/main" id="{423EE92B-475E-D988-4811-EEBB3011A752}"/>
              </a:ext>
            </a:extLst>
          </p:cNvPr>
          <p:cNvSpPr/>
          <p:nvPr/>
        </p:nvSpPr>
        <p:spPr>
          <a:xfrm>
            <a:off x="6936441" y="2633775"/>
            <a:ext cx="1645449"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微信</a:t>
            </a:r>
            <a:r>
              <a:rPr lang="en-US" altLang="zh-CN" sz="1400" dirty="0"/>
              <a:t>/</a:t>
            </a:r>
            <a:r>
              <a:rPr lang="zh-CN" altLang="en-US" sz="1400" dirty="0"/>
              <a:t>小程序</a:t>
            </a:r>
          </a:p>
        </p:txBody>
      </p:sp>
      <p:sp>
        <p:nvSpPr>
          <p:cNvPr id="151" name="矩形: 圆角 150">
            <a:extLst>
              <a:ext uri="{FF2B5EF4-FFF2-40B4-BE49-F238E27FC236}">
                <a16:creationId xmlns:a16="http://schemas.microsoft.com/office/drawing/2014/main" id="{7540507E-D0B8-5BA7-AB3B-E16D7FC54512}"/>
              </a:ext>
            </a:extLst>
          </p:cNvPr>
          <p:cNvSpPr/>
          <p:nvPr/>
        </p:nvSpPr>
        <p:spPr>
          <a:xfrm>
            <a:off x="4924690" y="2636140"/>
            <a:ext cx="1645449" cy="34116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客服中心</a:t>
            </a:r>
          </a:p>
        </p:txBody>
      </p:sp>
      <p:sp>
        <p:nvSpPr>
          <p:cNvPr id="153" name="矩形: 圆角 152">
            <a:extLst>
              <a:ext uri="{FF2B5EF4-FFF2-40B4-BE49-F238E27FC236}">
                <a16:creationId xmlns:a16="http://schemas.microsoft.com/office/drawing/2014/main" id="{F8D8E696-9485-2D79-473F-D81C49CDB869}"/>
              </a:ext>
            </a:extLst>
          </p:cNvPr>
          <p:cNvSpPr/>
          <p:nvPr/>
        </p:nvSpPr>
        <p:spPr>
          <a:xfrm>
            <a:off x="6819439" y="4528488"/>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累積処理</a:t>
            </a:r>
          </a:p>
        </p:txBody>
      </p:sp>
      <p:sp>
        <p:nvSpPr>
          <p:cNvPr id="154" name="矩形: 圆角 153">
            <a:extLst>
              <a:ext uri="{FF2B5EF4-FFF2-40B4-BE49-F238E27FC236}">
                <a16:creationId xmlns:a16="http://schemas.microsoft.com/office/drawing/2014/main" id="{5EC1020A-407E-425C-95F0-E2C7EB9BE051}"/>
              </a:ext>
            </a:extLst>
          </p:cNvPr>
          <p:cNvSpPr/>
          <p:nvPr/>
        </p:nvSpPr>
        <p:spPr>
          <a:xfrm>
            <a:off x="6822460" y="497953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信用管理</a:t>
            </a:r>
          </a:p>
        </p:txBody>
      </p:sp>
      <p:sp>
        <p:nvSpPr>
          <p:cNvPr id="155" name="矩形: 圆角 154">
            <a:extLst>
              <a:ext uri="{FF2B5EF4-FFF2-40B4-BE49-F238E27FC236}">
                <a16:creationId xmlns:a16="http://schemas.microsoft.com/office/drawing/2014/main" id="{2873CAEE-B320-8643-99C2-77B34546B6F5}"/>
              </a:ext>
            </a:extLst>
          </p:cNvPr>
          <p:cNvSpPr/>
          <p:nvPr/>
        </p:nvSpPr>
        <p:spPr>
          <a:xfrm>
            <a:off x="6809711" y="3589046"/>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優遇措置</a:t>
            </a:r>
          </a:p>
        </p:txBody>
      </p:sp>
      <p:sp>
        <p:nvSpPr>
          <p:cNvPr id="156" name="矩形: 圆角 155">
            <a:extLst>
              <a:ext uri="{FF2B5EF4-FFF2-40B4-BE49-F238E27FC236}">
                <a16:creationId xmlns:a16="http://schemas.microsoft.com/office/drawing/2014/main" id="{CF9C9BFB-46B4-F627-2CC4-2E33D52E1F2B}"/>
              </a:ext>
            </a:extLst>
          </p:cNvPr>
          <p:cNvSpPr/>
          <p:nvPr/>
        </p:nvSpPr>
        <p:spPr>
          <a:xfrm>
            <a:off x="6810730" y="4053573"/>
            <a:ext cx="1485758"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アカウント</a:t>
            </a:r>
            <a:r>
              <a:rPr lang="zh-CN" altLang="en-US" sz="1400" dirty="0"/>
              <a:t>処理</a:t>
            </a:r>
          </a:p>
        </p:txBody>
      </p:sp>
      <p:sp>
        <p:nvSpPr>
          <p:cNvPr id="157" name="矩形: 圆角 156">
            <a:extLst>
              <a:ext uri="{FF2B5EF4-FFF2-40B4-BE49-F238E27FC236}">
                <a16:creationId xmlns:a16="http://schemas.microsoft.com/office/drawing/2014/main" id="{057F1F34-8BB0-4C3A-2F78-FD14268EBCFC}"/>
              </a:ext>
            </a:extLst>
          </p:cNvPr>
          <p:cNvSpPr/>
          <p:nvPr/>
        </p:nvSpPr>
        <p:spPr>
          <a:xfrm>
            <a:off x="2590401" y="5444473"/>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製品開発</a:t>
            </a:r>
          </a:p>
        </p:txBody>
      </p:sp>
      <p:sp>
        <p:nvSpPr>
          <p:cNvPr id="158" name="矩形: 圆角 157">
            <a:extLst>
              <a:ext uri="{FF2B5EF4-FFF2-40B4-BE49-F238E27FC236}">
                <a16:creationId xmlns:a16="http://schemas.microsoft.com/office/drawing/2014/main" id="{384E4066-E478-E7C1-D436-5580E9686681}"/>
              </a:ext>
            </a:extLst>
          </p:cNvPr>
          <p:cNvSpPr/>
          <p:nvPr/>
        </p:nvSpPr>
        <p:spPr>
          <a:xfrm>
            <a:off x="8946273" y="2635005"/>
            <a:ext cx="1483208"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エージェント</a:t>
            </a:r>
            <a:endParaRPr lang="zh-CN" altLang="en-US" sz="1400" dirty="0"/>
          </a:p>
        </p:txBody>
      </p:sp>
      <p:sp>
        <p:nvSpPr>
          <p:cNvPr id="159" name="矩形: 圆角 158">
            <a:extLst>
              <a:ext uri="{FF2B5EF4-FFF2-40B4-BE49-F238E27FC236}">
                <a16:creationId xmlns:a16="http://schemas.microsoft.com/office/drawing/2014/main" id="{9CDB4523-C287-ED30-6780-544F8D9784F1}"/>
              </a:ext>
            </a:extLst>
          </p:cNvPr>
          <p:cNvSpPr/>
          <p:nvPr/>
        </p:nvSpPr>
        <p:spPr>
          <a:xfrm>
            <a:off x="2584629" y="360009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顧客</a:t>
            </a:r>
            <a:r>
              <a:rPr lang="ja-JP" altLang="en-US" sz="1400" dirty="0"/>
              <a:t>との</a:t>
            </a:r>
            <a:r>
              <a:rPr lang="zh-CN" altLang="en-US" sz="1400" dirty="0"/>
              <a:t>関係</a:t>
            </a:r>
          </a:p>
        </p:txBody>
      </p:sp>
      <p:sp>
        <p:nvSpPr>
          <p:cNvPr id="160" name="矩形: 圆角 159">
            <a:extLst>
              <a:ext uri="{FF2B5EF4-FFF2-40B4-BE49-F238E27FC236}">
                <a16:creationId xmlns:a16="http://schemas.microsoft.com/office/drawing/2014/main" id="{3F8CA422-FFC0-16C3-8F7C-765F33955B65}"/>
              </a:ext>
            </a:extLst>
          </p:cNvPr>
          <p:cNvSpPr/>
          <p:nvPr/>
        </p:nvSpPr>
        <p:spPr>
          <a:xfrm>
            <a:off x="2585648" y="4064619"/>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注文管理</a:t>
            </a:r>
          </a:p>
        </p:txBody>
      </p:sp>
      <p:sp>
        <p:nvSpPr>
          <p:cNvPr id="161" name="矩形: 圆角 160">
            <a:extLst>
              <a:ext uri="{FF2B5EF4-FFF2-40B4-BE49-F238E27FC236}">
                <a16:creationId xmlns:a16="http://schemas.microsoft.com/office/drawing/2014/main" id="{10F638C0-E4DF-40BA-221B-252AEA127D81}"/>
              </a:ext>
            </a:extLst>
          </p:cNvPr>
          <p:cNvSpPr/>
          <p:nvPr/>
        </p:nvSpPr>
        <p:spPr>
          <a:xfrm>
            <a:off x="2593338" y="4539534"/>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资源管理</a:t>
            </a:r>
          </a:p>
        </p:txBody>
      </p:sp>
      <p:sp>
        <p:nvSpPr>
          <p:cNvPr id="162" name="矩形: 圆角 161">
            <a:extLst>
              <a:ext uri="{FF2B5EF4-FFF2-40B4-BE49-F238E27FC236}">
                <a16:creationId xmlns:a16="http://schemas.microsoft.com/office/drawing/2014/main" id="{D29529E7-F10C-B844-1856-49C8EE4DB710}"/>
              </a:ext>
            </a:extLst>
          </p:cNvPr>
          <p:cNvSpPr/>
          <p:nvPr/>
        </p:nvSpPr>
        <p:spPr>
          <a:xfrm>
            <a:off x="2596359" y="4990582"/>
            <a:ext cx="1303465" cy="372196"/>
          </a:xfrm>
          <a:prstGeom prst="roundRect">
            <a:avLst/>
          </a:prstGeom>
          <a:solidFill>
            <a:srgbClr val="005B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資源管理</a:t>
            </a:r>
          </a:p>
        </p:txBody>
      </p:sp>
      <p:sp>
        <p:nvSpPr>
          <p:cNvPr id="163" name="矩形: 圆角 162">
            <a:extLst>
              <a:ext uri="{FF2B5EF4-FFF2-40B4-BE49-F238E27FC236}">
                <a16:creationId xmlns:a16="http://schemas.microsoft.com/office/drawing/2014/main" id="{4EFA742E-22D3-BB98-6CB4-C4260A83C95F}"/>
              </a:ext>
            </a:extLst>
          </p:cNvPr>
          <p:cNvSpPr/>
          <p:nvPr/>
        </p:nvSpPr>
        <p:spPr>
          <a:xfrm>
            <a:off x="6978067" y="2633775"/>
            <a:ext cx="1645449" cy="35110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微信</a:t>
            </a:r>
            <a:r>
              <a:rPr lang="en-US" altLang="zh-CN" sz="1400" dirty="0"/>
              <a:t>/</a:t>
            </a:r>
            <a:r>
              <a:rPr lang="ja-JP" altLang="en-US" sz="1400" dirty="0"/>
              <a:t>アプレット</a:t>
            </a:r>
            <a:endParaRPr lang="zh-CN" altLang="en-US" sz="1400" dirty="0"/>
          </a:p>
        </p:txBody>
      </p:sp>
      <p:sp>
        <p:nvSpPr>
          <p:cNvPr id="164" name="矩形: 圆角 163">
            <a:extLst>
              <a:ext uri="{FF2B5EF4-FFF2-40B4-BE49-F238E27FC236}">
                <a16:creationId xmlns:a16="http://schemas.microsoft.com/office/drawing/2014/main" id="{AB872EB1-BDF9-9400-1D19-7E3867AD6388}"/>
              </a:ext>
            </a:extLst>
          </p:cNvPr>
          <p:cNvSpPr/>
          <p:nvPr/>
        </p:nvSpPr>
        <p:spPr>
          <a:xfrm>
            <a:off x="5020746" y="2636140"/>
            <a:ext cx="1645449" cy="34116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顧客</a:t>
            </a:r>
            <a:r>
              <a:rPr lang="ja-JP" altLang="en-US" sz="1400" dirty="0"/>
              <a:t>サービス</a:t>
            </a:r>
            <a:endParaRPr lang="zh-CN" altLang="en-US" sz="1400" dirty="0"/>
          </a:p>
        </p:txBody>
      </p:sp>
      <p:sp>
        <p:nvSpPr>
          <p:cNvPr id="185" name="矩形 184">
            <a:extLst>
              <a:ext uri="{FF2B5EF4-FFF2-40B4-BE49-F238E27FC236}">
                <a16:creationId xmlns:a16="http://schemas.microsoft.com/office/drawing/2014/main" id="{C94F3BD7-F602-880D-1DB3-13AD4DC1549A}"/>
              </a:ext>
            </a:extLst>
          </p:cNvPr>
          <p:cNvSpPr/>
          <p:nvPr/>
        </p:nvSpPr>
        <p:spPr>
          <a:xfrm>
            <a:off x="4270980" y="3164428"/>
            <a:ext cx="2101245" cy="30744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圆角 163">
            <a:extLst>
              <a:ext uri="{FF2B5EF4-FFF2-40B4-BE49-F238E27FC236}">
                <a16:creationId xmlns:a16="http://schemas.microsoft.com/office/drawing/2014/main" id="{E02A0B94-B4B4-934F-9BAB-C7E42AF927BA}"/>
              </a:ext>
            </a:extLst>
          </p:cNvPr>
          <p:cNvSpPr/>
          <p:nvPr/>
        </p:nvSpPr>
        <p:spPr>
          <a:xfrm>
            <a:off x="3039538" y="2636136"/>
            <a:ext cx="1645449" cy="34116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ビジネスホール</a:t>
            </a:r>
            <a:endParaRPr lang="zh-CN" altLang="en-US" sz="1400" dirty="0"/>
          </a:p>
        </p:txBody>
      </p:sp>
    </p:spTree>
    <p:extLst>
      <p:ext uri="{BB962C8B-B14F-4D97-AF65-F5344CB8AC3E}">
        <p14:creationId xmlns:p14="http://schemas.microsoft.com/office/powerpoint/2010/main" val="2503947102"/>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500"/>
                                        <p:tgtEl>
                                          <p:spTgt spid="1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wipe(left)">
                                      <p:cBhvr>
                                        <p:cTn id="11" dur="500"/>
                                        <p:tgtEl>
                                          <p:spTgt spid="1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1"/>
                                        </p:tgtEl>
                                        <p:attrNameLst>
                                          <p:attrName>style.visibility</p:attrName>
                                        </p:attrNameLst>
                                      </p:cBhvr>
                                      <p:to>
                                        <p:strVal val="visible"/>
                                      </p:to>
                                    </p:set>
                                    <p:animEffect transition="in" filter="fade">
                                      <p:cBhvr>
                                        <p:cTn id="52" dur="500"/>
                                        <p:tgtEl>
                                          <p:spTgt spid="9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2"/>
                                        </p:tgtEl>
                                        <p:attrNameLst>
                                          <p:attrName>style.visibility</p:attrName>
                                        </p:attrNameLst>
                                      </p:cBhvr>
                                      <p:to>
                                        <p:strVal val="visible"/>
                                      </p:to>
                                    </p:set>
                                    <p:animEffect transition="in" filter="fade">
                                      <p:cBhvr>
                                        <p:cTn id="55" dur="500"/>
                                        <p:tgtEl>
                                          <p:spTgt spid="9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fade">
                                      <p:cBhvr>
                                        <p:cTn id="58" dur="500"/>
                                        <p:tgtEl>
                                          <p:spTgt spid="9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fade">
                                      <p:cBhvr>
                                        <p:cTn id="61" dur="500"/>
                                        <p:tgtEl>
                                          <p:spTgt spid="9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7"/>
                                        </p:tgtEl>
                                        <p:attrNameLst>
                                          <p:attrName>style.visibility</p:attrName>
                                        </p:attrNameLst>
                                      </p:cBhvr>
                                      <p:to>
                                        <p:strVal val="visible"/>
                                      </p:to>
                                    </p:set>
                                    <p:animEffect transition="in" filter="fade">
                                      <p:cBhvr>
                                        <p:cTn id="70" dur="500"/>
                                        <p:tgtEl>
                                          <p:spTgt spid="9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8"/>
                                        </p:tgtEl>
                                        <p:attrNameLst>
                                          <p:attrName>style.visibility</p:attrName>
                                        </p:attrNameLst>
                                      </p:cBhvr>
                                      <p:to>
                                        <p:strVal val="visible"/>
                                      </p:to>
                                    </p:set>
                                    <p:animEffect transition="in" filter="fade">
                                      <p:cBhvr>
                                        <p:cTn id="73" dur="500"/>
                                        <p:tgtEl>
                                          <p:spTgt spid="9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500"/>
                                        <p:tgtEl>
                                          <p:spTgt spid="9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0"/>
                                        </p:tgtEl>
                                        <p:attrNameLst>
                                          <p:attrName>style.visibility</p:attrName>
                                        </p:attrNameLst>
                                      </p:cBhvr>
                                      <p:to>
                                        <p:strVal val="visible"/>
                                      </p:to>
                                    </p:set>
                                    <p:animEffect transition="in" filter="fade">
                                      <p:cBhvr>
                                        <p:cTn id="79" dur="500"/>
                                        <p:tgtEl>
                                          <p:spTgt spid="10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1"/>
                                        </p:tgtEl>
                                        <p:attrNameLst>
                                          <p:attrName>style.visibility</p:attrName>
                                        </p:attrNameLst>
                                      </p:cBhvr>
                                      <p:to>
                                        <p:strVal val="visible"/>
                                      </p:to>
                                    </p:set>
                                    <p:animEffect transition="in" filter="fade">
                                      <p:cBhvr>
                                        <p:cTn id="82" dur="500"/>
                                        <p:tgtEl>
                                          <p:spTgt spid="10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2"/>
                                        </p:tgtEl>
                                        <p:attrNameLst>
                                          <p:attrName>style.visibility</p:attrName>
                                        </p:attrNameLst>
                                      </p:cBhvr>
                                      <p:to>
                                        <p:strVal val="visible"/>
                                      </p:to>
                                    </p:set>
                                    <p:animEffect transition="in" filter="fade">
                                      <p:cBhvr>
                                        <p:cTn id="85" dur="500"/>
                                        <p:tgtEl>
                                          <p:spTgt spid="10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3"/>
                                        </p:tgtEl>
                                        <p:attrNameLst>
                                          <p:attrName>style.visibility</p:attrName>
                                        </p:attrNameLst>
                                      </p:cBhvr>
                                      <p:to>
                                        <p:strVal val="visible"/>
                                      </p:to>
                                    </p:set>
                                    <p:animEffect transition="in" filter="fade">
                                      <p:cBhvr>
                                        <p:cTn id="88" dur="500"/>
                                        <p:tgtEl>
                                          <p:spTgt spid="10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4"/>
                                        </p:tgtEl>
                                        <p:attrNameLst>
                                          <p:attrName>style.visibility</p:attrName>
                                        </p:attrNameLst>
                                      </p:cBhvr>
                                      <p:to>
                                        <p:strVal val="visible"/>
                                      </p:to>
                                    </p:set>
                                    <p:animEffect transition="in" filter="fade">
                                      <p:cBhvr>
                                        <p:cTn id="91" dur="500"/>
                                        <p:tgtEl>
                                          <p:spTgt spid="10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5"/>
                                        </p:tgtEl>
                                        <p:attrNameLst>
                                          <p:attrName>style.visibility</p:attrName>
                                        </p:attrNameLst>
                                      </p:cBhvr>
                                      <p:to>
                                        <p:strVal val="visible"/>
                                      </p:to>
                                    </p:set>
                                    <p:animEffect transition="in" filter="fade">
                                      <p:cBhvr>
                                        <p:cTn id="94" dur="500"/>
                                        <p:tgtEl>
                                          <p:spTgt spid="10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06"/>
                                        </p:tgtEl>
                                        <p:attrNameLst>
                                          <p:attrName>style.visibility</p:attrName>
                                        </p:attrNameLst>
                                      </p:cBhvr>
                                      <p:to>
                                        <p:strVal val="visible"/>
                                      </p:to>
                                    </p:set>
                                    <p:animEffect transition="in" filter="fade">
                                      <p:cBhvr>
                                        <p:cTn id="97" dur="500"/>
                                        <p:tgtEl>
                                          <p:spTgt spid="10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07"/>
                                        </p:tgtEl>
                                        <p:attrNameLst>
                                          <p:attrName>style.visibility</p:attrName>
                                        </p:attrNameLst>
                                      </p:cBhvr>
                                      <p:to>
                                        <p:strVal val="visible"/>
                                      </p:to>
                                    </p:set>
                                    <p:animEffect transition="in" filter="fade">
                                      <p:cBhvr>
                                        <p:cTn id="100" dur="500"/>
                                        <p:tgtEl>
                                          <p:spTgt spid="10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08"/>
                                        </p:tgtEl>
                                        <p:attrNameLst>
                                          <p:attrName>style.visibility</p:attrName>
                                        </p:attrNameLst>
                                      </p:cBhvr>
                                      <p:to>
                                        <p:strVal val="visible"/>
                                      </p:to>
                                    </p:set>
                                    <p:animEffect transition="in" filter="fade">
                                      <p:cBhvr>
                                        <p:cTn id="103" dur="500"/>
                                        <p:tgtEl>
                                          <p:spTgt spid="10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09"/>
                                        </p:tgtEl>
                                        <p:attrNameLst>
                                          <p:attrName>style.visibility</p:attrName>
                                        </p:attrNameLst>
                                      </p:cBhvr>
                                      <p:to>
                                        <p:strVal val="visible"/>
                                      </p:to>
                                    </p:set>
                                    <p:animEffect transition="in" filter="fade">
                                      <p:cBhvr>
                                        <p:cTn id="106" dur="500"/>
                                        <p:tgtEl>
                                          <p:spTgt spid="10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0"/>
                                        </p:tgtEl>
                                        <p:attrNameLst>
                                          <p:attrName>style.visibility</p:attrName>
                                        </p:attrNameLst>
                                      </p:cBhvr>
                                      <p:to>
                                        <p:strVal val="visible"/>
                                      </p:to>
                                    </p:set>
                                    <p:animEffect transition="in" filter="fade">
                                      <p:cBhvr>
                                        <p:cTn id="109" dur="500"/>
                                        <p:tgtEl>
                                          <p:spTgt spid="11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1"/>
                                        </p:tgtEl>
                                        <p:attrNameLst>
                                          <p:attrName>style.visibility</p:attrName>
                                        </p:attrNameLst>
                                      </p:cBhvr>
                                      <p:to>
                                        <p:strVal val="visible"/>
                                      </p:to>
                                    </p:set>
                                    <p:animEffect transition="in" filter="fade">
                                      <p:cBhvr>
                                        <p:cTn id="112" dur="500"/>
                                        <p:tgtEl>
                                          <p:spTgt spid="11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14"/>
                                        </p:tgtEl>
                                        <p:attrNameLst>
                                          <p:attrName>style.visibility</p:attrName>
                                        </p:attrNameLst>
                                      </p:cBhvr>
                                      <p:to>
                                        <p:strVal val="visible"/>
                                      </p:to>
                                    </p:set>
                                    <p:animEffect transition="in" filter="fade">
                                      <p:cBhvr>
                                        <p:cTn id="115" dur="500"/>
                                        <p:tgtEl>
                                          <p:spTgt spid="11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15"/>
                                        </p:tgtEl>
                                        <p:attrNameLst>
                                          <p:attrName>style.visibility</p:attrName>
                                        </p:attrNameLst>
                                      </p:cBhvr>
                                      <p:to>
                                        <p:strVal val="visible"/>
                                      </p:to>
                                    </p:set>
                                    <p:animEffect transition="in" filter="fade">
                                      <p:cBhvr>
                                        <p:cTn id="118" dur="500"/>
                                        <p:tgtEl>
                                          <p:spTgt spid="11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17"/>
                                        </p:tgtEl>
                                        <p:attrNameLst>
                                          <p:attrName>style.visibility</p:attrName>
                                        </p:attrNameLst>
                                      </p:cBhvr>
                                      <p:to>
                                        <p:strVal val="visible"/>
                                      </p:to>
                                    </p:set>
                                    <p:animEffect transition="in" filter="fade">
                                      <p:cBhvr>
                                        <p:cTn id="121" dur="500"/>
                                        <p:tgtEl>
                                          <p:spTgt spid="117"/>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18"/>
                                        </p:tgtEl>
                                        <p:attrNameLst>
                                          <p:attrName>style.visibility</p:attrName>
                                        </p:attrNameLst>
                                      </p:cBhvr>
                                      <p:to>
                                        <p:strVal val="visible"/>
                                      </p:to>
                                    </p:set>
                                    <p:animEffect transition="in" filter="fade">
                                      <p:cBhvr>
                                        <p:cTn id="124" dur="500"/>
                                        <p:tgtEl>
                                          <p:spTgt spid="118"/>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25"/>
                                        </p:tgtEl>
                                        <p:attrNameLst>
                                          <p:attrName>style.visibility</p:attrName>
                                        </p:attrNameLst>
                                      </p:cBhvr>
                                      <p:to>
                                        <p:strVal val="visible"/>
                                      </p:to>
                                    </p:set>
                                    <p:animEffect transition="in" filter="fade">
                                      <p:cBhvr>
                                        <p:cTn id="127" dur="500"/>
                                        <p:tgtEl>
                                          <p:spTgt spid="125"/>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26"/>
                                        </p:tgtEl>
                                        <p:attrNameLst>
                                          <p:attrName>style.visibility</p:attrName>
                                        </p:attrNameLst>
                                      </p:cBhvr>
                                      <p:to>
                                        <p:strVal val="visible"/>
                                      </p:to>
                                    </p:set>
                                    <p:animEffect transition="in" filter="fade">
                                      <p:cBhvr>
                                        <p:cTn id="130" dur="500"/>
                                        <p:tgtEl>
                                          <p:spTgt spid="126"/>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27"/>
                                        </p:tgtEl>
                                        <p:attrNameLst>
                                          <p:attrName>style.visibility</p:attrName>
                                        </p:attrNameLst>
                                      </p:cBhvr>
                                      <p:to>
                                        <p:strVal val="visible"/>
                                      </p:to>
                                    </p:set>
                                    <p:animEffect transition="in" filter="fade">
                                      <p:cBhvr>
                                        <p:cTn id="133" dur="500"/>
                                        <p:tgtEl>
                                          <p:spTgt spid="12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28"/>
                                        </p:tgtEl>
                                        <p:attrNameLst>
                                          <p:attrName>style.visibility</p:attrName>
                                        </p:attrNameLst>
                                      </p:cBhvr>
                                      <p:to>
                                        <p:strVal val="visible"/>
                                      </p:to>
                                    </p:set>
                                    <p:animEffect transition="in" filter="fade">
                                      <p:cBhvr>
                                        <p:cTn id="136" dur="500"/>
                                        <p:tgtEl>
                                          <p:spTgt spid="12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29"/>
                                        </p:tgtEl>
                                        <p:attrNameLst>
                                          <p:attrName>style.visibility</p:attrName>
                                        </p:attrNameLst>
                                      </p:cBhvr>
                                      <p:to>
                                        <p:strVal val="visible"/>
                                      </p:to>
                                    </p:set>
                                    <p:animEffect transition="in" filter="fade">
                                      <p:cBhvr>
                                        <p:cTn id="139" dur="500"/>
                                        <p:tgtEl>
                                          <p:spTgt spid="12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30"/>
                                        </p:tgtEl>
                                        <p:attrNameLst>
                                          <p:attrName>style.visibility</p:attrName>
                                        </p:attrNameLst>
                                      </p:cBhvr>
                                      <p:to>
                                        <p:strVal val="visible"/>
                                      </p:to>
                                    </p:set>
                                    <p:animEffect transition="in" filter="fade">
                                      <p:cBhvr>
                                        <p:cTn id="142" dur="500"/>
                                        <p:tgtEl>
                                          <p:spTgt spid="13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31"/>
                                        </p:tgtEl>
                                        <p:attrNameLst>
                                          <p:attrName>style.visibility</p:attrName>
                                        </p:attrNameLst>
                                      </p:cBhvr>
                                      <p:to>
                                        <p:strVal val="visible"/>
                                      </p:to>
                                    </p:set>
                                    <p:animEffect transition="in" filter="fade">
                                      <p:cBhvr>
                                        <p:cTn id="145" dur="500"/>
                                        <p:tgtEl>
                                          <p:spTgt spid="131"/>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33"/>
                                        </p:tgtEl>
                                        <p:attrNameLst>
                                          <p:attrName>style.visibility</p:attrName>
                                        </p:attrNameLst>
                                      </p:cBhvr>
                                      <p:to>
                                        <p:strVal val="visible"/>
                                      </p:to>
                                    </p:set>
                                    <p:animEffect transition="in" filter="fade">
                                      <p:cBhvr>
                                        <p:cTn id="148" dur="500"/>
                                        <p:tgtEl>
                                          <p:spTgt spid="133"/>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34"/>
                                        </p:tgtEl>
                                        <p:attrNameLst>
                                          <p:attrName>style.visibility</p:attrName>
                                        </p:attrNameLst>
                                      </p:cBhvr>
                                      <p:to>
                                        <p:strVal val="visible"/>
                                      </p:to>
                                    </p:set>
                                    <p:animEffect transition="in" filter="fade">
                                      <p:cBhvr>
                                        <p:cTn id="151" dur="500"/>
                                        <p:tgtEl>
                                          <p:spTgt spid="134"/>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35"/>
                                        </p:tgtEl>
                                        <p:attrNameLst>
                                          <p:attrName>style.visibility</p:attrName>
                                        </p:attrNameLst>
                                      </p:cBhvr>
                                      <p:to>
                                        <p:strVal val="visible"/>
                                      </p:to>
                                    </p:set>
                                    <p:animEffect transition="in" filter="fade">
                                      <p:cBhvr>
                                        <p:cTn id="154" dur="500"/>
                                        <p:tgtEl>
                                          <p:spTgt spid="135"/>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36"/>
                                        </p:tgtEl>
                                        <p:attrNameLst>
                                          <p:attrName>style.visibility</p:attrName>
                                        </p:attrNameLst>
                                      </p:cBhvr>
                                      <p:to>
                                        <p:strVal val="visible"/>
                                      </p:to>
                                    </p:set>
                                    <p:animEffect transition="in" filter="fade">
                                      <p:cBhvr>
                                        <p:cTn id="157" dur="500"/>
                                        <p:tgtEl>
                                          <p:spTgt spid="136"/>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37"/>
                                        </p:tgtEl>
                                        <p:attrNameLst>
                                          <p:attrName>style.visibility</p:attrName>
                                        </p:attrNameLst>
                                      </p:cBhvr>
                                      <p:to>
                                        <p:strVal val="visible"/>
                                      </p:to>
                                    </p:set>
                                    <p:animEffect transition="in" filter="fade">
                                      <p:cBhvr>
                                        <p:cTn id="160" dur="500"/>
                                        <p:tgtEl>
                                          <p:spTgt spid="137"/>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38"/>
                                        </p:tgtEl>
                                        <p:attrNameLst>
                                          <p:attrName>style.visibility</p:attrName>
                                        </p:attrNameLst>
                                      </p:cBhvr>
                                      <p:to>
                                        <p:strVal val="visible"/>
                                      </p:to>
                                    </p:set>
                                    <p:animEffect transition="in" filter="fade">
                                      <p:cBhvr>
                                        <p:cTn id="163" dur="500"/>
                                        <p:tgtEl>
                                          <p:spTgt spid="138"/>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39"/>
                                        </p:tgtEl>
                                        <p:attrNameLst>
                                          <p:attrName>style.visibility</p:attrName>
                                        </p:attrNameLst>
                                      </p:cBhvr>
                                      <p:to>
                                        <p:strVal val="visible"/>
                                      </p:to>
                                    </p:set>
                                    <p:animEffect transition="in" filter="fade">
                                      <p:cBhvr>
                                        <p:cTn id="166" dur="500"/>
                                        <p:tgtEl>
                                          <p:spTgt spid="139"/>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40"/>
                                        </p:tgtEl>
                                        <p:attrNameLst>
                                          <p:attrName>style.visibility</p:attrName>
                                        </p:attrNameLst>
                                      </p:cBhvr>
                                      <p:to>
                                        <p:strVal val="visible"/>
                                      </p:to>
                                    </p:set>
                                    <p:animEffect transition="in" filter="fade">
                                      <p:cBhvr>
                                        <p:cTn id="169" dur="500"/>
                                        <p:tgtEl>
                                          <p:spTgt spid="140"/>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42"/>
                                        </p:tgtEl>
                                        <p:attrNameLst>
                                          <p:attrName>style.visibility</p:attrName>
                                        </p:attrNameLst>
                                      </p:cBhvr>
                                      <p:to>
                                        <p:strVal val="visible"/>
                                      </p:to>
                                    </p:set>
                                    <p:animEffect transition="in" filter="fade">
                                      <p:cBhvr>
                                        <p:cTn id="172" dur="500"/>
                                        <p:tgtEl>
                                          <p:spTgt spid="142"/>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43"/>
                                        </p:tgtEl>
                                        <p:attrNameLst>
                                          <p:attrName>style.visibility</p:attrName>
                                        </p:attrNameLst>
                                      </p:cBhvr>
                                      <p:to>
                                        <p:strVal val="visible"/>
                                      </p:to>
                                    </p:set>
                                    <p:animEffect transition="in" filter="fade">
                                      <p:cBhvr>
                                        <p:cTn id="175" dur="500"/>
                                        <p:tgtEl>
                                          <p:spTgt spid="143"/>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44"/>
                                        </p:tgtEl>
                                        <p:attrNameLst>
                                          <p:attrName>style.visibility</p:attrName>
                                        </p:attrNameLst>
                                      </p:cBhvr>
                                      <p:to>
                                        <p:strVal val="visible"/>
                                      </p:to>
                                    </p:set>
                                    <p:animEffect transition="in" filter="fade">
                                      <p:cBhvr>
                                        <p:cTn id="178" dur="500"/>
                                        <p:tgtEl>
                                          <p:spTgt spid="144"/>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45"/>
                                        </p:tgtEl>
                                        <p:attrNameLst>
                                          <p:attrName>style.visibility</p:attrName>
                                        </p:attrNameLst>
                                      </p:cBhvr>
                                      <p:to>
                                        <p:strVal val="visible"/>
                                      </p:to>
                                    </p:set>
                                    <p:animEffect transition="in" filter="fade">
                                      <p:cBhvr>
                                        <p:cTn id="181" dur="500"/>
                                        <p:tgtEl>
                                          <p:spTgt spid="145"/>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46"/>
                                        </p:tgtEl>
                                        <p:attrNameLst>
                                          <p:attrName>style.visibility</p:attrName>
                                        </p:attrNameLst>
                                      </p:cBhvr>
                                      <p:to>
                                        <p:strVal val="visible"/>
                                      </p:to>
                                    </p:set>
                                    <p:animEffect transition="in" filter="fade">
                                      <p:cBhvr>
                                        <p:cTn id="184" dur="500"/>
                                        <p:tgtEl>
                                          <p:spTgt spid="146"/>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47"/>
                                        </p:tgtEl>
                                        <p:attrNameLst>
                                          <p:attrName>style.visibility</p:attrName>
                                        </p:attrNameLst>
                                      </p:cBhvr>
                                      <p:to>
                                        <p:strVal val="visible"/>
                                      </p:to>
                                    </p:set>
                                    <p:animEffect transition="in" filter="fade">
                                      <p:cBhvr>
                                        <p:cTn id="187" dur="500"/>
                                        <p:tgtEl>
                                          <p:spTgt spid="147"/>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48"/>
                                        </p:tgtEl>
                                        <p:attrNameLst>
                                          <p:attrName>style.visibility</p:attrName>
                                        </p:attrNameLst>
                                      </p:cBhvr>
                                      <p:to>
                                        <p:strVal val="visible"/>
                                      </p:to>
                                    </p:set>
                                    <p:animEffect transition="in" filter="fade">
                                      <p:cBhvr>
                                        <p:cTn id="190" dur="500"/>
                                        <p:tgtEl>
                                          <p:spTgt spid="148"/>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49"/>
                                        </p:tgtEl>
                                        <p:attrNameLst>
                                          <p:attrName>style.visibility</p:attrName>
                                        </p:attrNameLst>
                                      </p:cBhvr>
                                      <p:to>
                                        <p:strVal val="visible"/>
                                      </p:to>
                                    </p:set>
                                    <p:animEffect transition="in" filter="fade">
                                      <p:cBhvr>
                                        <p:cTn id="193" dur="500"/>
                                        <p:tgtEl>
                                          <p:spTgt spid="149"/>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50"/>
                                        </p:tgtEl>
                                        <p:attrNameLst>
                                          <p:attrName>style.visibility</p:attrName>
                                        </p:attrNameLst>
                                      </p:cBhvr>
                                      <p:to>
                                        <p:strVal val="visible"/>
                                      </p:to>
                                    </p:set>
                                    <p:animEffect transition="in" filter="fade">
                                      <p:cBhvr>
                                        <p:cTn id="196" dur="500"/>
                                        <p:tgtEl>
                                          <p:spTgt spid="150"/>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51"/>
                                        </p:tgtEl>
                                        <p:attrNameLst>
                                          <p:attrName>style.visibility</p:attrName>
                                        </p:attrNameLst>
                                      </p:cBhvr>
                                      <p:to>
                                        <p:strVal val="visible"/>
                                      </p:to>
                                    </p:set>
                                    <p:animEffect transition="in" filter="fade">
                                      <p:cBhvr>
                                        <p:cTn id="199" dur="500"/>
                                        <p:tgtEl>
                                          <p:spTgt spid="151"/>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53"/>
                                        </p:tgtEl>
                                        <p:attrNameLst>
                                          <p:attrName>style.visibility</p:attrName>
                                        </p:attrNameLst>
                                      </p:cBhvr>
                                      <p:to>
                                        <p:strVal val="visible"/>
                                      </p:to>
                                    </p:set>
                                    <p:animEffect transition="in" filter="fade">
                                      <p:cBhvr>
                                        <p:cTn id="202" dur="500"/>
                                        <p:tgtEl>
                                          <p:spTgt spid="153"/>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54"/>
                                        </p:tgtEl>
                                        <p:attrNameLst>
                                          <p:attrName>style.visibility</p:attrName>
                                        </p:attrNameLst>
                                      </p:cBhvr>
                                      <p:to>
                                        <p:strVal val="visible"/>
                                      </p:to>
                                    </p:set>
                                    <p:animEffect transition="in" filter="fade">
                                      <p:cBhvr>
                                        <p:cTn id="205" dur="500"/>
                                        <p:tgtEl>
                                          <p:spTgt spid="154"/>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55"/>
                                        </p:tgtEl>
                                        <p:attrNameLst>
                                          <p:attrName>style.visibility</p:attrName>
                                        </p:attrNameLst>
                                      </p:cBhvr>
                                      <p:to>
                                        <p:strVal val="visible"/>
                                      </p:to>
                                    </p:set>
                                    <p:animEffect transition="in" filter="fade">
                                      <p:cBhvr>
                                        <p:cTn id="208" dur="500"/>
                                        <p:tgtEl>
                                          <p:spTgt spid="155"/>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56"/>
                                        </p:tgtEl>
                                        <p:attrNameLst>
                                          <p:attrName>style.visibility</p:attrName>
                                        </p:attrNameLst>
                                      </p:cBhvr>
                                      <p:to>
                                        <p:strVal val="visible"/>
                                      </p:to>
                                    </p:set>
                                    <p:animEffect transition="in" filter="fade">
                                      <p:cBhvr>
                                        <p:cTn id="211" dur="500"/>
                                        <p:tgtEl>
                                          <p:spTgt spid="156"/>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157"/>
                                        </p:tgtEl>
                                        <p:attrNameLst>
                                          <p:attrName>style.visibility</p:attrName>
                                        </p:attrNameLst>
                                      </p:cBhvr>
                                      <p:to>
                                        <p:strVal val="visible"/>
                                      </p:to>
                                    </p:set>
                                    <p:animEffect transition="in" filter="fade">
                                      <p:cBhvr>
                                        <p:cTn id="214" dur="500"/>
                                        <p:tgtEl>
                                          <p:spTgt spid="157"/>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58"/>
                                        </p:tgtEl>
                                        <p:attrNameLst>
                                          <p:attrName>style.visibility</p:attrName>
                                        </p:attrNameLst>
                                      </p:cBhvr>
                                      <p:to>
                                        <p:strVal val="visible"/>
                                      </p:to>
                                    </p:set>
                                    <p:animEffect transition="in" filter="fade">
                                      <p:cBhvr>
                                        <p:cTn id="217" dur="500"/>
                                        <p:tgtEl>
                                          <p:spTgt spid="158"/>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59"/>
                                        </p:tgtEl>
                                        <p:attrNameLst>
                                          <p:attrName>style.visibility</p:attrName>
                                        </p:attrNameLst>
                                      </p:cBhvr>
                                      <p:to>
                                        <p:strVal val="visible"/>
                                      </p:to>
                                    </p:set>
                                    <p:animEffect transition="in" filter="fade">
                                      <p:cBhvr>
                                        <p:cTn id="220" dur="500"/>
                                        <p:tgtEl>
                                          <p:spTgt spid="159"/>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160"/>
                                        </p:tgtEl>
                                        <p:attrNameLst>
                                          <p:attrName>style.visibility</p:attrName>
                                        </p:attrNameLst>
                                      </p:cBhvr>
                                      <p:to>
                                        <p:strVal val="visible"/>
                                      </p:to>
                                    </p:set>
                                    <p:animEffect transition="in" filter="fade">
                                      <p:cBhvr>
                                        <p:cTn id="223" dur="500"/>
                                        <p:tgtEl>
                                          <p:spTgt spid="160"/>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161"/>
                                        </p:tgtEl>
                                        <p:attrNameLst>
                                          <p:attrName>style.visibility</p:attrName>
                                        </p:attrNameLst>
                                      </p:cBhvr>
                                      <p:to>
                                        <p:strVal val="visible"/>
                                      </p:to>
                                    </p:set>
                                    <p:animEffect transition="in" filter="fade">
                                      <p:cBhvr>
                                        <p:cTn id="226" dur="500"/>
                                        <p:tgtEl>
                                          <p:spTgt spid="161"/>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162"/>
                                        </p:tgtEl>
                                        <p:attrNameLst>
                                          <p:attrName>style.visibility</p:attrName>
                                        </p:attrNameLst>
                                      </p:cBhvr>
                                      <p:to>
                                        <p:strVal val="visible"/>
                                      </p:to>
                                    </p:set>
                                    <p:animEffect transition="in" filter="fade">
                                      <p:cBhvr>
                                        <p:cTn id="229" dur="500"/>
                                        <p:tgtEl>
                                          <p:spTgt spid="162"/>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163"/>
                                        </p:tgtEl>
                                        <p:attrNameLst>
                                          <p:attrName>style.visibility</p:attrName>
                                        </p:attrNameLst>
                                      </p:cBhvr>
                                      <p:to>
                                        <p:strVal val="visible"/>
                                      </p:to>
                                    </p:set>
                                    <p:animEffect transition="in" filter="fade">
                                      <p:cBhvr>
                                        <p:cTn id="232" dur="500"/>
                                        <p:tgtEl>
                                          <p:spTgt spid="163"/>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64"/>
                                        </p:tgtEl>
                                        <p:attrNameLst>
                                          <p:attrName>style.visibility</p:attrName>
                                        </p:attrNameLst>
                                      </p:cBhvr>
                                      <p:to>
                                        <p:strVal val="visible"/>
                                      </p:to>
                                    </p:set>
                                    <p:animEffect transition="in" filter="fade">
                                      <p:cBhvr>
                                        <p:cTn id="235" dur="500"/>
                                        <p:tgtEl>
                                          <p:spTgt spid="164"/>
                                        </p:tgtEl>
                                      </p:cBhvr>
                                    </p:animEffect>
                                  </p:childTnLst>
                                </p:cTn>
                              </p:par>
                            </p:childTnLst>
                          </p:cTn>
                        </p:par>
                      </p:childTnLst>
                    </p:cTn>
                  </p:par>
                  <p:par>
                    <p:cTn id="236" fill="hold">
                      <p:stCondLst>
                        <p:cond delay="indefinite"/>
                      </p:stCondLst>
                      <p:childTnLst>
                        <p:par>
                          <p:cTn id="237" fill="hold">
                            <p:stCondLst>
                              <p:cond delay="0"/>
                            </p:stCondLst>
                            <p:childTnLst>
                              <p:par>
                                <p:cTn id="238" presetID="6" presetClass="entr" presetSubtype="16" fill="hold" grpId="0" nodeType="clickEffect">
                                  <p:stCondLst>
                                    <p:cond delay="0"/>
                                  </p:stCondLst>
                                  <p:childTnLst>
                                    <p:set>
                                      <p:cBhvr>
                                        <p:cTn id="239" dur="1" fill="hold">
                                          <p:stCondLst>
                                            <p:cond delay="0"/>
                                          </p:stCondLst>
                                        </p:cTn>
                                        <p:tgtEl>
                                          <p:spTgt spid="185"/>
                                        </p:tgtEl>
                                        <p:attrNameLst>
                                          <p:attrName>style.visibility</p:attrName>
                                        </p:attrNameLst>
                                      </p:cBhvr>
                                      <p:to>
                                        <p:strVal val="visible"/>
                                      </p:to>
                                    </p:set>
                                    <p:animEffect transition="in" filter="circle(in)">
                                      <p:cBhvr>
                                        <p:cTn id="240" dur="2000"/>
                                        <p:tgtEl>
                                          <p:spTgt spid="185"/>
                                        </p:tgtEl>
                                      </p:cBhvr>
                                    </p:animEffect>
                                  </p:childTnLst>
                                </p:cTn>
                              </p:par>
                              <p:par>
                                <p:cTn id="241" presetID="10" presetClass="entr" presetSubtype="0" fill="hold" grpId="0" nodeType="withEffect">
                                  <p:stCondLst>
                                    <p:cond delay="0"/>
                                  </p:stCondLst>
                                  <p:childTnLst>
                                    <p:set>
                                      <p:cBhvr>
                                        <p:cTn id="242" dur="1" fill="hold">
                                          <p:stCondLst>
                                            <p:cond delay="0"/>
                                          </p:stCondLst>
                                        </p:cTn>
                                        <p:tgtEl>
                                          <p:spTgt spid="87"/>
                                        </p:tgtEl>
                                        <p:attrNameLst>
                                          <p:attrName>style.visibility</p:attrName>
                                        </p:attrNameLst>
                                      </p:cBhvr>
                                      <p:to>
                                        <p:strVal val="visible"/>
                                      </p:to>
                                    </p:set>
                                    <p:animEffect transition="in" filter="fade">
                                      <p:cBhvr>
                                        <p:cTn id="24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3" grpId="0" animBg="1"/>
      <p:bldP spid="39" grpId="0" animBg="1"/>
      <p:bldP spid="45" grpId="0"/>
      <p:bldP spid="50" grpId="0" animBg="1"/>
      <p:bldP spid="54" grpId="0" animBg="1"/>
      <p:bldP spid="55" grpId="0" animBg="1"/>
      <p:bldP spid="56" grpId="0" animBg="1"/>
      <p:bldP spid="57" grpId="0" animBg="1"/>
      <p:bldP spid="91" grpId="0" animBg="1"/>
      <p:bldP spid="92" grpId="0" animBg="1"/>
      <p:bldP spid="93" grpId="0"/>
      <p:bldP spid="94" grpId="0" animBg="1"/>
      <p:bldP spid="95" grpId="0" animBg="1"/>
      <p:bldP spid="96" grpId="0" animBg="1"/>
      <p:bldP spid="97" grpId="0" animBg="1"/>
      <p:bldP spid="98" grpId="0" animBg="1"/>
      <p:bldP spid="99" grpId="0" animBg="1"/>
      <p:bldP spid="100" grpId="0"/>
      <p:bldP spid="101" grpId="0" animBg="1"/>
      <p:bldP spid="102" grpId="0" animBg="1"/>
      <p:bldP spid="103" grpId="0" animBg="1"/>
      <p:bldP spid="104" grpId="0" animBg="1"/>
      <p:bldP spid="105" grpId="0" animBg="1"/>
      <p:bldP spid="106" grpId="0" animBg="1"/>
      <p:bldP spid="107" grpId="0"/>
      <p:bldP spid="108" grpId="0" animBg="1"/>
      <p:bldP spid="109" grpId="0" animBg="1"/>
      <p:bldP spid="110" grpId="0" animBg="1"/>
      <p:bldP spid="111" grpId="0" animBg="1"/>
      <p:bldP spid="114" grpId="0"/>
      <p:bldP spid="115" grpId="0"/>
      <p:bldP spid="117" grpId="0" animBg="1"/>
      <p:bldP spid="118" grpId="0" animBg="1"/>
      <p:bldP spid="123" grpId="0"/>
      <p:bldP spid="125" grpId="0" animBg="1"/>
      <p:bldP spid="126" grpId="0" animBg="1"/>
      <p:bldP spid="127" grpId="0" animBg="1"/>
      <p:bldP spid="128" grpId="0" animBg="1"/>
      <p:bldP spid="129" grpId="0" animBg="1"/>
      <p:bldP spid="130" grpId="0" animBg="1"/>
      <p:bldP spid="131" grpId="0" animBg="1"/>
      <p:bldP spid="133" grpId="0" animBg="1"/>
      <p:bldP spid="134" grpId="0" animBg="1"/>
      <p:bldP spid="135" grpId="0" animBg="1"/>
      <p:bldP spid="136" grpId="0" animBg="1"/>
      <p:bldP spid="137" grpId="0" animBg="1"/>
      <p:bldP spid="138" grpId="0" animBg="1"/>
      <p:bldP spid="139" grpId="0" animBg="1"/>
      <p:bldP spid="140"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85" grpId="0" animBg="1"/>
      <p:bldP spid="8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89448D0-D4FD-64E1-3D9B-F1E8B4657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172" y="1747107"/>
            <a:ext cx="8667207" cy="5030075"/>
          </a:xfrm>
          <a:prstGeom prst="rect">
            <a:avLst/>
          </a:prstGeom>
        </p:spPr>
      </p:pic>
      <p:pic>
        <p:nvPicPr>
          <p:cNvPr id="9" name="Picture 2" descr="E:\水墨图表素材\22.png">
            <a:extLst>
              <a:ext uri="{FF2B5EF4-FFF2-40B4-BE49-F238E27FC236}">
                <a16:creationId xmlns:a16="http://schemas.microsoft.com/office/drawing/2014/main" id="{977EDBA2-9C42-CC36-7E6E-5DE6BFFC40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4487" y="919596"/>
            <a:ext cx="7092375" cy="13815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9">
            <a:extLst>
              <a:ext uri="{FF2B5EF4-FFF2-40B4-BE49-F238E27FC236}">
                <a16:creationId xmlns:a16="http://schemas.microsoft.com/office/drawing/2014/main" id="{C269AC8F-D390-2C5F-40E3-8C80075FB48E}"/>
              </a:ext>
            </a:extLst>
          </p:cNvPr>
          <p:cNvSpPr txBox="1">
            <a:spLocks noChangeArrowheads="1"/>
          </p:cNvSpPr>
          <p:nvPr/>
        </p:nvSpPr>
        <p:spPr bwMode="auto">
          <a:xfrm>
            <a:off x="2127009" y="1388661"/>
            <a:ext cx="47092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ja-JP" altLang="en-US" b="1">
                <a:solidFill>
                  <a:schemeClr val="bg2"/>
                </a:solidFill>
              </a:rPr>
              <a:t>簡潔なデプロイメントアーキテクチャ</a:t>
            </a:r>
            <a:endParaRPr lang="zh-CN" altLang="en-US" sz="2200" b="1" dirty="0">
              <a:solidFill>
                <a:schemeClr val="bg2"/>
              </a:solidFill>
              <a:ea typeface="微软雅黑" panose="020B0503020204020204" pitchFamily="34" charset="-122"/>
            </a:endParaRPr>
          </a:p>
        </p:txBody>
      </p:sp>
      <p:sp>
        <p:nvSpPr>
          <p:cNvPr id="6" name="文本框 112">
            <a:extLst>
              <a:ext uri="{FF2B5EF4-FFF2-40B4-BE49-F238E27FC236}">
                <a16:creationId xmlns:a16="http://schemas.microsoft.com/office/drawing/2014/main" id="{E857E8C4-EC6E-2A4B-BBB6-C31BFA00C4F0}"/>
              </a:ext>
            </a:extLst>
          </p:cNvPr>
          <p:cNvSpPr txBox="1"/>
          <p:nvPr/>
        </p:nvSpPr>
        <p:spPr>
          <a:xfrm>
            <a:off x="2025745" y="172781"/>
            <a:ext cx="8140510" cy="1200329"/>
          </a:xfrm>
          <a:prstGeom prst="rect">
            <a:avLst/>
          </a:prstGeom>
          <a:noFill/>
        </p:spPr>
        <p:txBody>
          <a:bodyPr wrap="square">
            <a:spAutoFit/>
          </a:bodyPr>
          <a:lstStyle/>
          <a:p>
            <a:pPr algn="ctr"/>
            <a:r>
              <a:rPr lang="zh-CN" altLang="en-US" sz="3600" b="1" dirty="0">
                <a:solidFill>
                  <a:schemeClr val="tx1">
                    <a:lumMod val="85000"/>
                    <a:lumOff val="15000"/>
                  </a:schemeClr>
                </a:solidFill>
                <a:latin typeface="方正硬笔楷书繁体" panose="03000509000000000000"/>
                <a:ea typeface="方正硬笔楷书繁体" panose="03000509000000000000"/>
              </a:rPr>
              <a:t>北京電信</a:t>
            </a:r>
            <a:r>
              <a:rPr lang="ja-JP" altLang="en-US" sz="3600" b="1" dirty="0">
                <a:solidFill>
                  <a:schemeClr val="tx1">
                    <a:lumMod val="85000"/>
                    <a:lumOff val="15000"/>
                  </a:schemeClr>
                </a:solidFill>
                <a:latin typeface="方正硬笔楷书繁体" panose="03000509000000000000"/>
                <a:ea typeface="方正硬笔楷书繁体" panose="03000509000000000000"/>
              </a:rPr>
              <a:t>ビジネスサポートシステム </a:t>
            </a:r>
            <a:r>
              <a:rPr lang="en-US" altLang="ja-JP" sz="3600" b="1" dirty="0">
                <a:solidFill>
                  <a:schemeClr val="tx1">
                    <a:lumMod val="85000"/>
                    <a:lumOff val="15000"/>
                  </a:schemeClr>
                </a:solidFill>
                <a:latin typeface="方正硬笔楷书繁体" panose="03000509000000000000"/>
                <a:ea typeface="方正硬笔楷书繁体" panose="03000509000000000000"/>
              </a:rPr>
              <a:t>(</a:t>
            </a:r>
            <a:r>
              <a:rPr lang="en-US" altLang="zh-CN" sz="3600" b="1" dirty="0">
                <a:solidFill>
                  <a:schemeClr val="tx1">
                    <a:lumMod val="85000"/>
                    <a:lumOff val="15000"/>
                  </a:schemeClr>
                </a:solidFill>
                <a:latin typeface="方正硬笔楷书繁体" panose="03000509000000000000"/>
                <a:ea typeface="方正硬笔楷书繁体" panose="03000509000000000000"/>
              </a:rPr>
              <a:t>BSS)</a:t>
            </a:r>
            <a:endParaRPr lang="zh-CN" altLang="en-US" sz="3600" b="1" dirty="0">
              <a:solidFill>
                <a:schemeClr val="tx1">
                  <a:lumMod val="85000"/>
                  <a:lumOff val="15000"/>
                </a:schemeClr>
              </a:solidFill>
              <a:latin typeface="方正硬笔楷书繁体" panose="03000509000000000000"/>
              <a:ea typeface="方正硬笔楷书繁体" panose="03000509000000000000"/>
            </a:endParaRPr>
          </a:p>
        </p:txBody>
      </p:sp>
    </p:spTree>
    <p:extLst>
      <p:ext uri="{BB962C8B-B14F-4D97-AF65-F5344CB8AC3E}">
        <p14:creationId xmlns:p14="http://schemas.microsoft.com/office/powerpoint/2010/main" val="232101078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2EC16F72-7BEF-9E26-D0D9-89E70A8B0889}"/>
              </a:ext>
            </a:extLst>
          </p:cNvPr>
          <p:cNvSpPr txBox="1"/>
          <p:nvPr/>
        </p:nvSpPr>
        <p:spPr>
          <a:xfrm>
            <a:off x="3574435" y="198593"/>
            <a:ext cx="5134761" cy="646331"/>
          </a:xfrm>
          <a:prstGeom prst="rect">
            <a:avLst/>
          </a:prstGeom>
          <a:noFill/>
        </p:spPr>
        <p:txBody>
          <a:bodyPr wrap="square">
            <a:spAutoFit/>
          </a:bodyPr>
          <a:lstStyle/>
          <a:p>
            <a:pPr algn="ctr"/>
            <a:r>
              <a:rPr lang="en-US" altLang="zh-CN" sz="3600" b="1" dirty="0">
                <a:solidFill>
                  <a:schemeClr val="tx1">
                    <a:lumMod val="85000"/>
                    <a:lumOff val="15000"/>
                  </a:schemeClr>
                </a:solidFill>
                <a:latin typeface="方正硬笔楷书繁体" panose="03000509000000000000"/>
                <a:ea typeface="方正硬笔楷书繁体" panose="03000509000000000000"/>
              </a:rPr>
              <a:t>BSS</a:t>
            </a:r>
            <a:r>
              <a:rPr lang="zh-CN" altLang="en-US" sz="3600" b="1" dirty="0">
                <a:solidFill>
                  <a:schemeClr val="tx1">
                    <a:lumMod val="85000"/>
                    <a:lumOff val="15000"/>
                  </a:schemeClr>
                </a:solidFill>
                <a:latin typeface="方正硬笔楷书繁体" panose="03000509000000000000"/>
                <a:ea typeface="方正硬笔楷书繁体" panose="03000509000000000000"/>
              </a:rPr>
              <a:t>使用的技术</a:t>
            </a:r>
          </a:p>
        </p:txBody>
      </p:sp>
      <p:pic>
        <p:nvPicPr>
          <p:cNvPr id="9" name="Picture 2" descr="E:\水墨图表素材\22.png">
            <a:extLst>
              <a:ext uri="{FF2B5EF4-FFF2-40B4-BE49-F238E27FC236}">
                <a16:creationId xmlns:a16="http://schemas.microsoft.com/office/drawing/2014/main" id="{977EDBA2-9C42-CC36-7E6E-5DE6BFFC4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487" y="1466133"/>
            <a:ext cx="7598189" cy="13815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9">
            <a:extLst>
              <a:ext uri="{FF2B5EF4-FFF2-40B4-BE49-F238E27FC236}">
                <a16:creationId xmlns:a16="http://schemas.microsoft.com/office/drawing/2014/main" id="{C269AC8F-D390-2C5F-40E3-8C80075FB48E}"/>
              </a:ext>
            </a:extLst>
          </p:cNvPr>
          <p:cNvSpPr txBox="1">
            <a:spLocks noChangeArrowheads="1"/>
          </p:cNvSpPr>
          <p:nvPr/>
        </p:nvSpPr>
        <p:spPr bwMode="auto">
          <a:xfrm>
            <a:off x="2301182" y="1864190"/>
            <a:ext cx="489840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BSS</a:t>
            </a:r>
            <a:r>
              <a:rPr lang="zh-CN" altLang="en-US" sz="2200" dirty="0">
                <a:solidFill>
                  <a:schemeClr val="bg1"/>
                </a:solidFill>
                <a:ea typeface="微软雅黑" panose="020B0503020204020204" pitchFamily="34" charset="-122"/>
              </a:rPr>
              <a:t>前端 </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JavaScript,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jsp</a:t>
            </a:r>
            <a:endParaRPr lang="zh-CN" altLang="en-US" sz="2200" dirty="0">
              <a:solidFill>
                <a:schemeClr val="bg1"/>
              </a:solidFill>
              <a:ea typeface="微软雅黑" panose="020B0503020204020204" pitchFamily="34" charset="-122"/>
            </a:endParaRPr>
          </a:p>
        </p:txBody>
      </p:sp>
      <p:pic>
        <p:nvPicPr>
          <p:cNvPr id="11" name="Picture 2" descr="E:\水墨图表素材\22.png">
            <a:extLst>
              <a:ext uri="{FF2B5EF4-FFF2-40B4-BE49-F238E27FC236}">
                <a16:creationId xmlns:a16="http://schemas.microsoft.com/office/drawing/2014/main" id="{2B9B7ECA-F5CE-774C-A1F4-FB3BFC3B6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660" y="2585483"/>
            <a:ext cx="8128961" cy="13815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9">
            <a:extLst>
              <a:ext uri="{FF2B5EF4-FFF2-40B4-BE49-F238E27FC236}">
                <a16:creationId xmlns:a16="http://schemas.microsoft.com/office/drawing/2014/main" id="{58A24A32-2DE2-9C40-9EA7-960FF67A0D4D}"/>
              </a:ext>
            </a:extLst>
          </p:cNvPr>
          <p:cNvSpPr txBox="1">
            <a:spLocks noChangeArrowheads="1"/>
          </p:cNvSpPr>
          <p:nvPr/>
        </p:nvSpPr>
        <p:spPr bwMode="auto">
          <a:xfrm>
            <a:off x="2222355" y="2983540"/>
            <a:ext cx="460936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BSS</a:t>
            </a:r>
            <a:r>
              <a:rPr lang="zh-CN" altLang="en-US" sz="2200" dirty="0">
                <a:solidFill>
                  <a:schemeClr val="bg1"/>
                </a:solidFill>
                <a:ea typeface="微软雅黑" panose="020B0503020204020204" pitchFamily="34" charset="-122"/>
              </a:rPr>
              <a:t>后端</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Struts,</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Spring,ibatis</a:t>
            </a:r>
            <a:endParaRPr lang="zh-CN" altLang="en-US" sz="2200" dirty="0">
              <a:solidFill>
                <a:schemeClr val="bg1"/>
              </a:solidFill>
              <a:ea typeface="微软雅黑" panose="020B0503020204020204" pitchFamily="34" charset="-122"/>
            </a:endParaRPr>
          </a:p>
        </p:txBody>
      </p:sp>
      <p:pic>
        <p:nvPicPr>
          <p:cNvPr id="13" name="Picture 2" descr="E:\水墨图表素材\22.png">
            <a:extLst>
              <a:ext uri="{FF2B5EF4-FFF2-40B4-BE49-F238E27FC236}">
                <a16:creationId xmlns:a16="http://schemas.microsoft.com/office/drawing/2014/main" id="{2AC6E86A-3C91-B84B-8530-432829049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893" y="3799429"/>
            <a:ext cx="8817389" cy="1381529"/>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9">
            <a:extLst>
              <a:ext uri="{FF2B5EF4-FFF2-40B4-BE49-F238E27FC236}">
                <a16:creationId xmlns:a16="http://schemas.microsoft.com/office/drawing/2014/main" id="{0E1F4652-EA37-E446-B2E1-4DB35B8D5450}"/>
              </a:ext>
            </a:extLst>
          </p:cNvPr>
          <p:cNvSpPr txBox="1">
            <a:spLocks noChangeArrowheads="1"/>
          </p:cNvSpPr>
          <p:nvPr/>
        </p:nvSpPr>
        <p:spPr bwMode="auto">
          <a:xfrm>
            <a:off x="2206589" y="4197486"/>
            <a:ext cx="434135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Tuxedo</a:t>
            </a:r>
            <a:r>
              <a:rPr lang="zh-CN" altLang="en-US" sz="2200" dirty="0">
                <a:solidFill>
                  <a:schemeClr val="bg1"/>
                </a:solidFill>
                <a:ea typeface="微软雅黑" panose="020B0503020204020204" pitchFamily="34" charset="-122"/>
              </a:rPr>
              <a:t>中间件</a:t>
            </a:r>
            <a:r>
              <a:rPr lang="en-US" altLang="zh-CN" sz="2200" dirty="0">
                <a:solidFill>
                  <a:schemeClr val="bg1"/>
                </a:solidFill>
                <a:ea typeface="微软雅黑" panose="020B0503020204020204" pitchFamily="34" charset="-122"/>
              </a:rPr>
              <a:t>:</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C++</a:t>
            </a:r>
            <a:r>
              <a:rPr lang="zh-CN" altLang="en-US" sz="2200" dirty="0">
                <a:solidFill>
                  <a:schemeClr val="bg1"/>
                </a:solidFill>
                <a:ea typeface="微软雅黑" panose="020B0503020204020204" pitchFamily="34" charset="-122"/>
              </a:rPr>
              <a:t> </a:t>
            </a:r>
          </a:p>
        </p:txBody>
      </p:sp>
      <p:pic>
        <p:nvPicPr>
          <p:cNvPr id="15" name="Picture 2" descr="E:\水墨图表素材\22.png">
            <a:extLst>
              <a:ext uri="{FF2B5EF4-FFF2-40B4-BE49-F238E27FC236}">
                <a16:creationId xmlns:a16="http://schemas.microsoft.com/office/drawing/2014/main" id="{8E084A5F-A74F-394F-8CD9-875DA6E50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598" y="4960818"/>
            <a:ext cx="7987072" cy="138152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9">
            <a:extLst>
              <a:ext uri="{FF2B5EF4-FFF2-40B4-BE49-F238E27FC236}">
                <a16:creationId xmlns:a16="http://schemas.microsoft.com/office/drawing/2014/main" id="{200DCFAF-8BE7-CE44-859A-B549D6D70A9E}"/>
              </a:ext>
            </a:extLst>
          </p:cNvPr>
          <p:cNvSpPr txBox="1">
            <a:spLocks noChangeArrowheads="1"/>
          </p:cNvSpPr>
          <p:nvPr/>
        </p:nvSpPr>
        <p:spPr bwMode="auto">
          <a:xfrm>
            <a:off x="2159293" y="5358875"/>
            <a:ext cx="434135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200" dirty="0">
                <a:solidFill>
                  <a:schemeClr val="bg1"/>
                </a:solidFill>
                <a:ea typeface="微软雅黑" panose="020B0503020204020204" pitchFamily="34" charset="-122"/>
              </a:rPr>
              <a:t>Oracle:</a:t>
            </a:r>
            <a:r>
              <a:rPr lang="zh-CN" altLang="en-US" sz="2200" dirty="0">
                <a:solidFill>
                  <a:schemeClr val="bg1"/>
                </a:solidFill>
                <a:ea typeface="微软雅黑" panose="020B0503020204020204" pitchFamily="34" charset="-122"/>
              </a:rPr>
              <a:t> </a:t>
            </a:r>
            <a:r>
              <a:rPr lang="en-US" altLang="ja-CN" sz="2200" dirty="0">
                <a:solidFill>
                  <a:schemeClr val="bg1"/>
                </a:solidFill>
                <a:ea typeface="微软雅黑" panose="020B0503020204020204" pitchFamily="34" charset="-122"/>
              </a:rPr>
              <a:t>PL</a:t>
            </a:r>
            <a:r>
              <a:rPr lang="en-US" altLang="zh-CN" sz="2200" dirty="0">
                <a:solidFill>
                  <a:schemeClr val="bg1"/>
                </a:solidFill>
                <a:ea typeface="微软雅黑" panose="020B0503020204020204" pitchFamily="34" charset="-122"/>
              </a:rPr>
              <a:t>/SQL,</a:t>
            </a:r>
            <a:r>
              <a:rPr lang="zh-CN" altLang="en-US" sz="2200" dirty="0">
                <a:solidFill>
                  <a:schemeClr val="bg1"/>
                </a:solidFill>
                <a:ea typeface="微软雅黑" panose="020B0503020204020204" pitchFamily="34" charset="-122"/>
              </a:rPr>
              <a:t> </a:t>
            </a:r>
            <a:r>
              <a:rPr lang="en-US" altLang="zh-CN" sz="2200" dirty="0">
                <a:solidFill>
                  <a:schemeClr val="bg1"/>
                </a:solidFill>
                <a:ea typeface="微软雅黑" panose="020B0503020204020204" pitchFamily="34" charset="-122"/>
              </a:rPr>
              <a:t>Shell</a:t>
            </a:r>
            <a:endParaRPr lang="zh-CN" altLang="en-US" sz="2200"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273395753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2910</TotalTime>
  <Words>2363</Words>
  <Application>Microsoft Macintosh PowerPoint</Application>
  <PresentationFormat>ワイド画面</PresentationFormat>
  <Paragraphs>296</Paragraphs>
  <Slides>21</Slides>
  <Notes>21</Notes>
  <HiddenSlides>0</HiddenSlides>
  <MMClips>1</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21</vt:i4>
      </vt:variant>
    </vt:vector>
  </HeadingPairs>
  <TitlesOfParts>
    <vt:vector size="33" baseType="lpstr">
      <vt:lpstr>等线</vt:lpstr>
      <vt:lpstr>等线 Light</vt:lpstr>
      <vt:lpstr>微软雅黑</vt:lpstr>
      <vt:lpstr>PingFang SC</vt:lpstr>
      <vt:lpstr>宋体</vt:lpstr>
      <vt:lpstr>Söhne</vt:lpstr>
      <vt:lpstr>叶根友刀锋黑草</vt:lpstr>
      <vt:lpstr>方正硬笔楷书繁体</vt:lpstr>
      <vt:lpstr>Arial</vt:lpstr>
      <vt:lpstr>Calibri</vt:lpstr>
      <vt:lpstr>Courier New</vt:lpstr>
      <vt:lpstr>Office 主题​​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hong li</dc:creator>
  <dc:description>www.99ppt.com;</dc:description>
  <cp:lastModifiedBy>specter Harvey</cp:lastModifiedBy>
  <cp:revision>469</cp:revision>
  <dcterms:created xsi:type="dcterms:W3CDTF">2017-05-11T06:30:26Z</dcterms:created>
  <dcterms:modified xsi:type="dcterms:W3CDTF">2023-05-16T15:36:10Z</dcterms:modified>
</cp:coreProperties>
</file>